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8" r:id="rId12"/>
    <p:sldId id="267" r:id="rId13"/>
    <p:sldId id="271" r:id="rId14"/>
    <p:sldId id="270" r:id="rId15"/>
    <p:sldId id="269" r:id="rId16"/>
    <p:sldId id="26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3F3-A9BA-42CB-AF2F-CAED551A7EE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2CC8-8078-4BF4-A421-716391F3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3F3-A9BA-42CB-AF2F-CAED551A7EE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2CC8-8078-4BF4-A421-716391F3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3F3-A9BA-42CB-AF2F-CAED551A7EE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2CC8-8078-4BF4-A421-716391F3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EB2CE-7D8E-4860-90E1-A1234E249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2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DA4C2-639F-4AC7-BC53-D7F707441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3F3-A9BA-42CB-AF2F-CAED551A7EE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2CC8-8078-4BF4-A421-716391F3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3F3-A9BA-42CB-AF2F-CAED551A7EE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2CC8-8078-4BF4-A421-716391F3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3F3-A9BA-42CB-AF2F-CAED551A7EE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2CC8-8078-4BF4-A421-716391F3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3F3-A9BA-42CB-AF2F-CAED551A7EE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2CC8-8078-4BF4-A421-716391F3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3F3-A9BA-42CB-AF2F-CAED551A7EE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2CC8-8078-4BF4-A421-716391F3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3F3-A9BA-42CB-AF2F-CAED551A7EE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2CC8-8078-4BF4-A421-716391F3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3F3-A9BA-42CB-AF2F-CAED551A7EE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2CC8-8078-4BF4-A421-716391F3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30B3F3-A9BA-42CB-AF2F-CAED551A7EE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A2CC8-8078-4BF4-A421-716391F3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30B3F3-A9BA-42CB-AF2F-CAED551A7EE1}" type="datetimeFigureOut">
              <a:rPr lang="en-US" smtClean="0"/>
              <a:pPr/>
              <a:t>10/1/2012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A2CC8-8078-4BF4-A421-716391F383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Image:Vega_Spitzer.jpg" TargetMode="Externa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hyperlink" Target="http://en.wikipedia.org/wiki/Image:PIA04204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Characteristics of Stars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Objectives </a:t>
            </a:r>
            <a:r>
              <a:rPr lang="en-US" dirty="0" smtClean="0"/>
              <a:t>2.17 </a:t>
            </a:r>
            <a:r>
              <a:rPr lang="en-US" dirty="0" smtClean="0"/>
              <a:t>– </a:t>
            </a:r>
            <a:r>
              <a:rPr lang="en-US" dirty="0" smtClean="0"/>
              <a:t>2.24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A50021"/>
                </a:solidFill>
              </a:rPr>
              <a:t>RED SHIFT</a:t>
            </a:r>
            <a:r>
              <a:rPr lang="en-US" b="1" smtClean="0"/>
              <a:t> VS. </a:t>
            </a:r>
            <a:r>
              <a:rPr lang="en-US" b="1" smtClean="0">
                <a:solidFill>
                  <a:schemeClr val="accent2"/>
                </a:solidFill>
              </a:rPr>
              <a:t>BLUE SHIFT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sz="half" idx="1"/>
          </p:nvPr>
        </p:nvSpPr>
        <p:spPr>
          <a:solidFill>
            <a:schemeClr val="accent1">
              <a:alpha val="50000"/>
            </a:schemeClr>
          </a:solidFill>
        </p:spPr>
        <p:txBody>
          <a:bodyPr/>
          <a:lstStyle/>
          <a:p>
            <a:pPr>
              <a:buFontTx/>
              <a:buNone/>
            </a:pPr>
            <a:r>
              <a:rPr lang="en-US" b="1" u="sng" dirty="0" smtClean="0"/>
              <a:t>Approaching</a:t>
            </a:r>
            <a:r>
              <a:rPr lang="en-US" b="1" dirty="0" smtClean="0"/>
              <a:t> objects show a </a:t>
            </a:r>
            <a:r>
              <a:rPr lang="en-US" b="1" dirty="0" smtClean="0">
                <a:solidFill>
                  <a:srgbClr val="002060"/>
                </a:solidFill>
              </a:rPr>
              <a:t>BLUE SHIFTED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/>
              <a:t>spectrum</a:t>
            </a:r>
          </a:p>
          <a:p>
            <a:pPr>
              <a:buFontTx/>
              <a:buNone/>
            </a:pPr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762000" y="4267200"/>
            <a:ext cx="37338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3200" b="1"/>
              <a:t>Objects </a:t>
            </a:r>
            <a:r>
              <a:rPr lang="en-US" sz="3200" b="1" u="sng"/>
              <a:t>moving away</a:t>
            </a:r>
            <a:r>
              <a:rPr lang="en-US" sz="3200" b="1"/>
              <a:t> show a </a:t>
            </a:r>
            <a:r>
              <a:rPr lang="en-US" sz="3200" b="1">
                <a:solidFill>
                  <a:srgbClr val="A50021"/>
                </a:solidFill>
              </a:rPr>
              <a:t>RED SHIFTED</a:t>
            </a:r>
            <a:r>
              <a:rPr lang="en-US" sz="3200" b="1"/>
              <a:t> spectrum</a:t>
            </a:r>
          </a:p>
        </p:txBody>
      </p:sp>
      <p:pic>
        <p:nvPicPr>
          <p:cNvPr id="11269" name="Picture 5" descr="doppl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79950" y="1712913"/>
            <a:ext cx="4416425" cy="4349750"/>
          </a:xfrm>
          <a:noFill/>
        </p:spPr>
      </p:pic>
      <p:sp>
        <p:nvSpPr>
          <p:cNvPr id="6" name="TextBox 5"/>
          <p:cNvSpPr txBox="1"/>
          <p:nvPr/>
        </p:nvSpPr>
        <p:spPr>
          <a:xfrm>
            <a:off x="228600" y="152400"/>
            <a:ext cx="9144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2.21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 autoUpdateAnimBg="0"/>
      <p:bldP spid="16486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089025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4339" name="Picture 3" descr="spec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1200"/>
            <a:ext cx="9144000" cy="428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457200" y="228600"/>
            <a:ext cx="8229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b="1" dirty="0">
                <a:solidFill>
                  <a:schemeClr val="bg1"/>
                </a:solidFill>
              </a:rPr>
              <a:t>Star MOVING AWAY from us.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800" b="1" dirty="0">
                <a:solidFill>
                  <a:srgbClr val="FF0000"/>
                </a:solidFill>
              </a:rPr>
              <a:t>(RED-SHIFTING)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228600" y="1524000"/>
            <a:ext cx="571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dirty="0">
                <a:solidFill>
                  <a:schemeClr val="bg1"/>
                </a:solidFill>
              </a:rPr>
              <a:t>REFERENCE SPECTRUM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81000" y="4343400"/>
            <a:ext cx="7620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152400"/>
            <a:ext cx="9144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2.21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bg1"/>
                </a:solidFill>
              </a:rPr>
              <a:t>Solar System Unit of Measurement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The </a:t>
            </a:r>
            <a:r>
              <a:rPr lang="en-US" b="1" dirty="0" smtClean="0">
                <a:solidFill>
                  <a:schemeClr val="bg1"/>
                </a:solidFill>
              </a:rPr>
              <a:t>astronomical unit</a:t>
            </a:r>
            <a:r>
              <a:rPr lang="en-US" dirty="0" smtClean="0">
                <a:solidFill>
                  <a:schemeClr val="bg1"/>
                </a:solidFill>
              </a:rPr>
              <a:t> (</a:t>
            </a:r>
            <a:r>
              <a:rPr lang="en-US" b="1" dirty="0" smtClean="0">
                <a:solidFill>
                  <a:schemeClr val="bg1"/>
                </a:solidFill>
              </a:rPr>
              <a:t>AU</a:t>
            </a:r>
            <a:r>
              <a:rPr lang="en-US" dirty="0" smtClean="0">
                <a:solidFill>
                  <a:schemeClr val="bg1"/>
                </a:solidFill>
              </a:rPr>
              <a:t> ) is a unit of length based on the distance from the Earth to the Sun. </a:t>
            </a:r>
          </a:p>
          <a:p>
            <a:pPr lvl="1" eaLnBrk="1" hangingPunct="1">
              <a:defRPr/>
            </a:pPr>
            <a:r>
              <a:rPr lang="en-US" b="1" dirty="0" smtClean="0">
                <a:solidFill>
                  <a:schemeClr val="bg1"/>
                </a:solidFill>
              </a:rPr>
              <a:t>1 Astronomical Unit = 149 598 000 kilometers</a:t>
            </a:r>
          </a:p>
          <a:p>
            <a:pPr lvl="2"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(93 million miles).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9144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2.22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Parallax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3809999"/>
          </a:xfrm>
        </p:spPr>
        <p:txBody>
          <a:bodyPr>
            <a:normAutofit/>
          </a:bodyPr>
          <a:lstStyle/>
          <a:p>
            <a:r>
              <a:rPr lang="en-US" dirty="0" smtClean="0"/>
              <a:t>The parallax method is a way of measuring distances of far-away objects. Astronomers use parallax to measure the distance to stars.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Closer the star is to Earth…the larger the Parallax will be. (use thumb example)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8" name="Picture 4" descr="http://csep10.phys.utk.edu/astr161/lect/retrograde/parallax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343400"/>
            <a:ext cx="4191000" cy="2235201"/>
          </a:xfrm>
          <a:prstGeom prst="rect">
            <a:avLst/>
          </a:prstGeom>
          <a:noFill/>
        </p:spPr>
      </p:pic>
      <p:pic>
        <p:nvPicPr>
          <p:cNvPr id="6" name="Picture 2" descr="http://csep10.phys.utk.edu/astr161/lect/retrograde/parallax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4114800"/>
            <a:ext cx="2590800" cy="25908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600" y="152400"/>
            <a:ext cx="9144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2.23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Stellar Magnitude (brightness)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CC00"/>
                </a:solidFill>
              </a:rPr>
              <a:t>Apparent Magnitude: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Brightness as seen from earth.</a:t>
            </a:r>
          </a:p>
          <a:p>
            <a:pPr marL="342900" lvl="1" indent="-342900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Most stars: -5 to +15.  </a:t>
            </a:r>
          </a:p>
          <a:p>
            <a:pPr eaLnBrk="1" hangingPunct="1"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SUN = </a:t>
            </a:r>
            <a:r>
              <a:rPr lang="en-US" sz="4800" dirty="0" smtClean="0">
                <a:solidFill>
                  <a:schemeClr val="bg1"/>
                </a:solidFill>
              </a:rPr>
              <a:t>-26</a:t>
            </a:r>
            <a:endParaRPr lang="en-US" dirty="0" smtClean="0">
              <a:solidFill>
                <a:schemeClr val="bg1"/>
              </a:solidFill>
            </a:endParaRPr>
          </a:p>
          <a:p>
            <a:pPr lvl="1" eaLnBrk="1" hangingPunct="1">
              <a:defRPr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9144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2.24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8312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CC00"/>
                </a:solidFill>
              </a:rPr>
              <a:t>Absolute Magnitude: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brightness as seen from a standard distance (32 light years)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Most stars: -5 to +15.  </a:t>
            </a:r>
          </a:p>
          <a:p>
            <a:pPr lvl="1" eaLnBrk="1" hangingPunct="1"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lvl="1"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Our Sun: </a:t>
            </a:r>
            <a:r>
              <a:rPr lang="en-US" sz="4800" dirty="0" smtClean="0">
                <a:solidFill>
                  <a:schemeClr val="bg1"/>
                </a:solidFill>
              </a:rPr>
              <a:t>+5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chemeClr val="bg1"/>
                </a:solidFill>
              </a:rPr>
              <a:t>Stellar Magnitude (brightness)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9144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2.24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magnitud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0"/>
            <a:ext cx="59832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152400"/>
            <a:ext cx="9144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2.24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Astronomy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Quest Review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Work with your group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Answer in a “complete answer”</a:t>
            </a:r>
          </a:p>
          <a:p>
            <a:pPr lvl="2"/>
            <a:r>
              <a:rPr lang="en-US" sz="3600" dirty="0" smtClean="0">
                <a:solidFill>
                  <a:schemeClr val="bg1"/>
                </a:solidFill>
              </a:rPr>
              <a:t>In a way YOU understand it.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</a:rPr>
              <a:t>All sections up to “Stars” are      Due tomorrow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0000"/>
                </a:solidFill>
              </a:rPr>
              <a:t>Characteristics of Stars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What is a star?</a:t>
            </a:r>
          </a:p>
          <a:p>
            <a:pPr eaLnBrk="1" hangingPunct="1">
              <a:defRPr/>
            </a:pPr>
            <a:r>
              <a:rPr lang="en-US" sz="2800" dirty="0" smtClean="0"/>
              <a:t>Star – </a:t>
            </a:r>
            <a:r>
              <a:rPr lang="en-US" sz="2800" dirty="0" smtClean="0">
                <a:solidFill>
                  <a:srgbClr val="FF99FF"/>
                </a:solidFill>
              </a:rPr>
              <a:t>a body of gases producing its own energy.</a:t>
            </a:r>
          </a:p>
          <a:p>
            <a:pPr eaLnBrk="1" hangingPunct="1">
              <a:defRPr/>
            </a:pPr>
            <a:r>
              <a:rPr lang="en-US" sz="2800" dirty="0" smtClean="0"/>
              <a:t>Temperatures </a:t>
            </a:r>
            <a:r>
              <a:rPr lang="en-US" sz="2400" dirty="0" smtClean="0">
                <a:solidFill>
                  <a:srgbClr val="FF0000"/>
                </a:solidFill>
              </a:rPr>
              <a:t>3,000</a:t>
            </a:r>
            <a:r>
              <a:rPr lang="en-US" sz="2400" baseline="30000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C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400" dirty="0" smtClean="0">
                <a:solidFill>
                  <a:schemeClr val="accent1"/>
                </a:solidFill>
              </a:rPr>
              <a:t>50,000</a:t>
            </a:r>
            <a:r>
              <a:rPr lang="en-US" sz="2400" baseline="30000" dirty="0" smtClean="0">
                <a:solidFill>
                  <a:schemeClr val="accent1"/>
                </a:solidFill>
              </a:rPr>
              <a:t>o</a:t>
            </a:r>
            <a:r>
              <a:rPr lang="en-US" sz="2400" dirty="0" smtClean="0">
                <a:solidFill>
                  <a:schemeClr val="accent1"/>
                </a:solidFill>
              </a:rPr>
              <a:t>C</a:t>
            </a:r>
          </a:p>
          <a:p>
            <a:pPr eaLnBrk="1" hangingPunct="1">
              <a:defRPr/>
            </a:pPr>
            <a:r>
              <a:rPr lang="en-US" sz="2800" dirty="0" smtClean="0">
                <a:solidFill>
                  <a:schemeClr val="bg1">
                    <a:lumMod val="95000"/>
                  </a:schemeClr>
                </a:solidFill>
              </a:rPr>
              <a:t>Made of? 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2800" dirty="0" smtClean="0"/>
              <a:t>	</a:t>
            </a:r>
            <a:r>
              <a:rPr lang="en-US" sz="2800" b="1" dirty="0" smtClean="0">
                <a:solidFill>
                  <a:srgbClr val="FF99FF"/>
                </a:solidFill>
              </a:rPr>
              <a:t>H, He, C, N, O</a:t>
            </a:r>
          </a:p>
        </p:txBody>
      </p:sp>
      <p:pic>
        <p:nvPicPr>
          <p:cNvPr id="4100" name="Picture 5" descr="250px-Vega_Spitzer">
            <a:hlinkClick r:id="rId2" tooltip="Vega Spitzer.jpg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248400" y="1371600"/>
            <a:ext cx="2209800" cy="2209800"/>
          </a:xfrm>
        </p:spPr>
      </p:pic>
      <p:pic>
        <p:nvPicPr>
          <p:cNvPr id="4101" name="Picture 8" descr="250px-PIA04204">
            <a:hlinkClick r:id="rId4" tooltip="PIA04204.jpg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5943600" y="3657600"/>
            <a:ext cx="3200400" cy="3200400"/>
          </a:xfrm>
        </p:spPr>
      </p:pic>
      <p:sp>
        <p:nvSpPr>
          <p:cNvPr id="6" name="TextBox 5"/>
          <p:cNvSpPr txBox="1"/>
          <p:nvPr/>
        </p:nvSpPr>
        <p:spPr>
          <a:xfrm>
            <a:off x="228600" y="152400"/>
            <a:ext cx="9144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2.17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Are all the stars the same color?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The hottest stars are: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0070C0"/>
                </a:solidFill>
              </a:rPr>
              <a:t>BLUE</a:t>
            </a: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The coolest stars are:</a:t>
            </a: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	</a:t>
            </a:r>
            <a:r>
              <a:rPr lang="en-US" dirty="0" smtClean="0">
                <a:solidFill>
                  <a:srgbClr val="C00000"/>
                </a:solidFill>
              </a:rPr>
              <a:t>RED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mail.colonial.net/~hkaiter/astronomyimagesC/Star%20Colors%20Fal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0400" y="2209800"/>
            <a:ext cx="4673600" cy="3505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28600" y="152400"/>
            <a:ext cx="9144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2.18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5400" smtClean="0">
                <a:solidFill>
                  <a:srgbClr val="FF0066"/>
                </a:solidFill>
              </a:rPr>
              <a:t>Composition of Stars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8458200" cy="1828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>
                <a:solidFill>
                  <a:srgbClr val="FF99FF"/>
                </a:solidFill>
              </a:rPr>
              <a:t>Elements give off different colors of light.</a:t>
            </a:r>
          </a:p>
          <a:p>
            <a:pPr eaLnBrk="1" hangingPunct="1">
              <a:defRPr/>
            </a:pPr>
            <a:r>
              <a:rPr lang="en-US" sz="2800" smtClean="0">
                <a:solidFill>
                  <a:srgbClr val="FF99FF"/>
                </a:solidFill>
              </a:rPr>
              <a:t>Astronomers use the “spectrum” of a star to determine its composition </a:t>
            </a:r>
            <a:endParaRPr lang="en-US" sz="2800" i="1" smtClean="0">
              <a:solidFill>
                <a:srgbClr val="FF99FF"/>
              </a:solidFill>
            </a:endParaRPr>
          </a:p>
          <a:p>
            <a:pPr eaLnBrk="1" hangingPunct="1">
              <a:defRPr/>
            </a:pPr>
            <a:endParaRPr lang="en-US" sz="2800" smtClean="0">
              <a:solidFill>
                <a:srgbClr val="FF99FF"/>
              </a:solidFill>
            </a:endParaRPr>
          </a:p>
        </p:txBody>
      </p:sp>
      <p:pic>
        <p:nvPicPr>
          <p:cNvPr id="5124" name="Picture 4" descr="hydro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19600"/>
            <a:ext cx="9144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28600" y="152400"/>
            <a:ext cx="9144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2.19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rgbClr val="FF99FF"/>
                </a:solidFill>
              </a:rPr>
              <a:t>3 Types of Spectra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Continuous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Emission (bright line)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600" dirty="0" smtClean="0"/>
              <a:t>3.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Absorption (Dark-line): 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endParaRPr lang="en-US" sz="2800" dirty="0" smtClean="0"/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*Every element has a characteristic spectrum, so a star’s spectrum reveals which elements it contains!*</a:t>
            </a:r>
          </a:p>
        </p:txBody>
      </p:sp>
      <p:pic>
        <p:nvPicPr>
          <p:cNvPr id="31748" name="Picture 4" descr="Absorption or dark line spectr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3429000"/>
            <a:ext cx="3886200" cy="58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9" name="Picture 5" descr="Emission or bright line spectr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438400"/>
            <a:ext cx="396240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6" descr="Continuous Spectru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1371600"/>
            <a:ext cx="4343400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28600" y="152401"/>
            <a:ext cx="32004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Spectroscope Lab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Star’s Apparent Motion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Motion of stars visible to the unaided eye in a dark sky, is due to the movement of the Earth.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9144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2.20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4876800" y="4038600"/>
            <a:ext cx="2895600" cy="2209800"/>
          </a:xfrm>
          <a:prstGeom prst="straightConnector1">
            <a:avLst/>
          </a:prstGeom>
          <a:ln w="127000"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143000"/>
          </a:xfrm>
        </p:spPr>
        <p:txBody>
          <a:bodyPr/>
          <a:lstStyle/>
          <a:p>
            <a:r>
              <a:rPr lang="en-US" sz="6000" b="1" smtClean="0">
                <a:solidFill>
                  <a:schemeClr val="bg1"/>
                </a:solidFill>
              </a:rPr>
              <a:t>DOPPLER SHIFT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667000"/>
            <a:ext cx="8305800" cy="2895600"/>
          </a:xfrm>
        </p:spPr>
        <p:txBody>
          <a:bodyPr/>
          <a:lstStyle/>
          <a:p>
            <a:r>
              <a:rPr lang="en-US" sz="5400" i="1" smtClean="0">
                <a:solidFill>
                  <a:schemeClr val="bg1"/>
                </a:solidFill>
              </a:rPr>
              <a:t>Change in WAVELENGTH caused by a change in POSITION</a:t>
            </a:r>
          </a:p>
          <a:p>
            <a:endParaRPr lang="en-US" sz="440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9144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2.21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Visible Spectru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1440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gradient.jpg 1.41 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0" y="1066800"/>
            <a:ext cx="9144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8724" name="Text Box 4"/>
          <p:cNvSpPr txBox="1">
            <a:spLocks noChangeArrowheads="1"/>
          </p:cNvSpPr>
          <p:nvPr/>
        </p:nvSpPr>
        <p:spPr bwMode="auto">
          <a:xfrm>
            <a:off x="533400" y="4343400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chemeClr val="bg1"/>
                </a:solidFill>
              </a:rPr>
              <a:t>SHORT wavelengths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0070C0"/>
                </a:solidFill>
              </a:rPr>
              <a:t>BLUE</a:t>
            </a:r>
            <a:r>
              <a:rPr lang="en-US" sz="3200" dirty="0"/>
              <a:t> color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3200" dirty="0">
                <a:solidFill>
                  <a:schemeClr val="bg1"/>
                </a:solidFill>
              </a:rPr>
              <a:t>LONG wavelengths </a:t>
            </a:r>
            <a:r>
              <a:rPr lang="en-US" sz="3200" dirty="0"/>
              <a:t>= </a:t>
            </a:r>
            <a:r>
              <a:rPr lang="en-US" sz="3200" dirty="0">
                <a:solidFill>
                  <a:srgbClr val="FF0000"/>
                </a:solidFill>
              </a:rPr>
              <a:t>RED </a:t>
            </a:r>
            <a:r>
              <a:rPr lang="en-US" sz="3200" dirty="0"/>
              <a:t>color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724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i="1" smtClean="0">
                <a:solidFill>
                  <a:schemeClr val="bg1"/>
                </a:solidFill>
              </a:rPr>
              <a:t>Doppler Shift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bg1"/>
                </a:solidFill>
              </a:rPr>
              <a:t>APPROACHING objects show a </a:t>
            </a:r>
            <a:r>
              <a:rPr lang="en-US" sz="4000" u="sng" dirty="0" smtClean="0">
                <a:solidFill>
                  <a:schemeClr val="bg1"/>
                </a:solidFill>
              </a:rPr>
              <a:t>DECREASE</a:t>
            </a:r>
            <a:r>
              <a:rPr lang="en-US" sz="4000" dirty="0" smtClean="0">
                <a:solidFill>
                  <a:schemeClr val="bg1"/>
                </a:solidFill>
              </a:rPr>
              <a:t> in WAVELENGTH</a:t>
            </a:r>
          </a:p>
          <a:p>
            <a:r>
              <a:rPr lang="en-US" sz="4000" dirty="0" smtClean="0">
                <a:solidFill>
                  <a:schemeClr val="bg1"/>
                </a:solidFill>
              </a:rPr>
              <a:t>RECEDING (moving away) objects show an </a:t>
            </a:r>
            <a:r>
              <a:rPr lang="en-US" sz="4000" u="sng" dirty="0" smtClean="0">
                <a:solidFill>
                  <a:schemeClr val="bg1"/>
                </a:solidFill>
              </a:rPr>
              <a:t>INCREASE</a:t>
            </a:r>
            <a:r>
              <a:rPr lang="en-US" sz="4000" dirty="0" smtClean="0">
                <a:solidFill>
                  <a:schemeClr val="bg1"/>
                </a:solidFill>
              </a:rPr>
              <a:t> in WAVELENGTH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52400"/>
            <a:ext cx="914400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2.21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367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Characteristics of Stars</vt:lpstr>
      <vt:lpstr>Characteristics of Stars</vt:lpstr>
      <vt:lpstr>Are all the stars the same color?</vt:lpstr>
      <vt:lpstr>Composition of Stars</vt:lpstr>
      <vt:lpstr>3 Types of Spectra</vt:lpstr>
      <vt:lpstr>Star’s Apparent Motion</vt:lpstr>
      <vt:lpstr>DOPPLER SHIFT</vt:lpstr>
      <vt:lpstr>Slide 8</vt:lpstr>
      <vt:lpstr>Doppler Shift</vt:lpstr>
      <vt:lpstr>RED SHIFT VS. BLUE SHIFT</vt:lpstr>
      <vt:lpstr>Slide 11</vt:lpstr>
      <vt:lpstr>Solar System Unit of Measurement</vt:lpstr>
      <vt:lpstr>Parallax Method</vt:lpstr>
      <vt:lpstr>Stellar Magnitude (brightness)</vt:lpstr>
      <vt:lpstr>Stellar Magnitude (brightness)</vt:lpstr>
      <vt:lpstr>Slide 16</vt:lpstr>
      <vt:lpstr>Astronomy 1</vt:lpstr>
    </vt:vector>
  </TitlesOfParts>
  <Company>Grosse Pointe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shelsob</dc:creator>
  <cp:lastModifiedBy>shelsob</cp:lastModifiedBy>
  <cp:revision>242</cp:revision>
  <dcterms:created xsi:type="dcterms:W3CDTF">2010-10-01T14:16:41Z</dcterms:created>
  <dcterms:modified xsi:type="dcterms:W3CDTF">2012-10-01T13:05:09Z</dcterms:modified>
</cp:coreProperties>
</file>