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828B88-8C41-479D-B296-990516138BF1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B9DA764-7FAB-437F-BCDE-B98B334C14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28B88-8C41-479D-B296-990516138BF1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DA764-7FAB-437F-BCDE-B98B334C1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28B88-8C41-479D-B296-990516138BF1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DA764-7FAB-437F-BCDE-B98B334C1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28B88-8C41-479D-B296-990516138BF1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DA764-7FAB-437F-BCDE-B98B334C1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828B88-8C41-479D-B296-990516138BF1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B9DA764-7FAB-437F-BCDE-B98B334C14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28B88-8C41-479D-B296-990516138BF1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B9DA764-7FAB-437F-BCDE-B98B334C14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28B88-8C41-479D-B296-990516138BF1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B9DA764-7FAB-437F-BCDE-B98B334C1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28B88-8C41-479D-B296-990516138BF1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DA764-7FAB-437F-BCDE-B98B334C14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28B88-8C41-479D-B296-990516138BF1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DA764-7FAB-437F-BCDE-B98B334C1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828B88-8C41-479D-B296-990516138BF1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B9DA764-7FAB-437F-BCDE-B98B334C14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828B88-8C41-479D-B296-990516138BF1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B9DA764-7FAB-437F-BCDE-B98B334C14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2828B88-8C41-479D-B296-990516138BF1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B9DA764-7FAB-437F-BCDE-B98B334C14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wnorton.com/college/geo/egeo/flash/3_1.sw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Minerals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 mineral is a naturally occurring, inorganic solid with an orderly crystalline structure and a definite chemical composition.</a:t>
            </a:r>
          </a:p>
          <a:p>
            <a:pPr eaLnBrk="1" hangingPunct="1">
              <a:defRPr/>
            </a:pPr>
            <a:endParaRPr lang="en-US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038600"/>
            <a:ext cx="4114800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Minerals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371600"/>
            <a:ext cx="87630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en-US" sz="4000" b="1" dirty="0" smtClean="0"/>
              <a:t>What is a Mineral?</a:t>
            </a:r>
            <a:endParaRPr lang="en-US" sz="2800" b="1" dirty="0"/>
          </a:p>
          <a:p>
            <a:pPr eaLnBrk="1" hangingPunct="1">
              <a:buNone/>
              <a:defRPr/>
            </a:pPr>
            <a:r>
              <a:rPr lang="en-US" i="1" dirty="0" smtClean="0"/>
              <a:t>All minerals must have the following characteristics:</a:t>
            </a:r>
          </a:p>
          <a:p>
            <a:pPr eaLnBrk="1" hangingPunct="1">
              <a:lnSpc>
                <a:spcPct val="150000"/>
              </a:lnSpc>
              <a:buNone/>
              <a:defRPr/>
            </a:pPr>
            <a:r>
              <a:rPr lang="en-US" dirty="0" smtClean="0"/>
              <a:t>Rule #1: Inorganic </a:t>
            </a:r>
            <a:r>
              <a:rPr lang="en-US" dirty="0"/>
              <a:t>(salt IS a mineral, sugar is NOT because it is </a:t>
            </a:r>
            <a:r>
              <a:rPr lang="en-US" dirty="0" smtClean="0"/>
              <a:t>organic)</a:t>
            </a:r>
            <a:endParaRPr lang="en-US" u="sng" dirty="0"/>
          </a:p>
          <a:p>
            <a:pPr eaLnBrk="1" hangingPunct="1">
              <a:lnSpc>
                <a:spcPct val="150000"/>
              </a:lnSpc>
              <a:buNone/>
              <a:defRPr/>
            </a:pPr>
            <a:r>
              <a:rPr lang="en-US" dirty="0" smtClean="0"/>
              <a:t>Rule #2: </a:t>
            </a:r>
            <a:r>
              <a:rPr lang="en-US" u="sng" dirty="0" smtClean="0"/>
              <a:t>Naturally occurring</a:t>
            </a:r>
            <a:r>
              <a:rPr lang="en-US" dirty="0" smtClean="0"/>
              <a:t> by Earth’s processes.</a:t>
            </a:r>
          </a:p>
          <a:p>
            <a:pPr eaLnBrk="1" hangingPunct="1">
              <a:lnSpc>
                <a:spcPct val="150000"/>
              </a:lnSpc>
              <a:buNone/>
              <a:defRPr/>
            </a:pPr>
            <a:r>
              <a:rPr lang="en-US" dirty="0" smtClean="0"/>
              <a:t>Rule #3: Solid orderly crystalline structure</a:t>
            </a:r>
          </a:p>
          <a:p>
            <a:pPr eaLnBrk="1" hangingPunct="1">
              <a:lnSpc>
                <a:spcPct val="150000"/>
              </a:lnSpc>
              <a:buNone/>
              <a:defRPr/>
            </a:pPr>
            <a:r>
              <a:rPr lang="en-US" dirty="0" smtClean="0"/>
              <a:t>Rule #4: Definite Chemical 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Minerals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sz="4000" b="1" dirty="0" smtClean="0"/>
              <a:t>How do Minerals Form?</a:t>
            </a:r>
          </a:p>
          <a:p>
            <a:pPr eaLnBrk="1" hangingPunct="1">
              <a:defRPr/>
            </a:pPr>
            <a:endParaRPr lang="en-US" dirty="0"/>
          </a:p>
          <a:p>
            <a:pPr marL="514350" indent="-514350" eaLnBrk="1" hangingPunct="1">
              <a:buAutoNum type="arabicPeriod"/>
              <a:defRPr/>
            </a:pPr>
            <a:r>
              <a:rPr lang="en-US" dirty="0" smtClean="0"/>
              <a:t>Molten rock material </a:t>
            </a:r>
          </a:p>
          <a:p>
            <a:pPr marL="914400" lvl="1" indent="-514350">
              <a:buFontTx/>
              <a:buChar char="-"/>
              <a:defRPr/>
            </a:pPr>
            <a:r>
              <a:rPr lang="en-US" dirty="0" smtClean="0"/>
              <a:t>Volcanoes</a:t>
            </a:r>
          </a:p>
          <a:p>
            <a:pPr marL="914400" lvl="1" indent="-514350">
              <a:buFontTx/>
              <a:buChar char="-"/>
              <a:defRPr/>
            </a:pPr>
            <a:endParaRPr lang="en-US" dirty="0" smtClean="0"/>
          </a:p>
          <a:p>
            <a:pPr marL="514350" indent="-514350" eaLnBrk="1" hangingPunct="1">
              <a:buAutoNum type="arabicPeriod"/>
              <a:defRPr/>
            </a:pPr>
            <a:r>
              <a:rPr lang="en-US" dirty="0" smtClean="0"/>
              <a:t>Evaporates</a:t>
            </a:r>
          </a:p>
          <a:p>
            <a:pPr marL="514350" indent="-514350" eaLnBrk="1" hangingPunct="1"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Dissolved elements (evaporated from water)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Minerals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sz="4000" b="1" dirty="0" smtClean="0"/>
              <a:t>How do Minerals Grow?</a:t>
            </a:r>
          </a:p>
          <a:p>
            <a:pPr eaLnBrk="1" hangingPunct="1">
              <a:buNone/>
              <a:defRPr/>
            </a:pPr>
            <a:endParaRPr lang="en-US" dirty="0"/>
          </a:p>
          <a:p>
            <a:pPr eaLnBrk="1" hangingPunct="1">
              <a:buNone/>
              <a:defRPr/>
            </a:pPr>
            <a:r>
              <a:rPr lang="en-US" dirty="0" smtClean="0">
                <a:hlinkClick r:id="rId2"/>
              </a:rPr>
              <a:t>Mineral Growth</a:t>
            </a:r>
            <a:endParaRPr lang="en-US" dirty="0" smtClean="0"/>
          </a:p>
          <a:p>
            <a:pPr eaLnBrk="1" hangingPunct="1">
              <a:buNone/>
              <a:defRPr/>
            </a:pPr>
            <a:endParaRPr lang="en-US" dirty="0"/>
          </a:p>
          <a:p>
            <a:pPr eaLnBrk="1" hangingPunct="1">
              <a:buNone/>
              <a:defRPr/>
            </a:pPr>
            <a:r>
              <a:rPr lang="en-US" dirty="0" smtClean="0"/>
              <a:t>Draw example on site into your notes.  </a:t>
            </a:r>
          </a:p>
          <a:p>
            <a:pPr eaLnBrk="1" hangingPunct="1"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Label crystals.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Minerals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9.3 pg. 157</a:t>
            </a:r>
          </a:p>
          <a:p>
            <a:pPr eaLnBrk="1" hangingPunct="1">
              <a:defRPr/>
            </a:pPr>
            <a:r>
              <a:rPr lang="en-US" dirty="0" smtClean="0"/>
              <a:t>Why are the following materials NOT minerals?</a:t>
            </a:r>
          </a:p>
          <a:p>
            <a:pPr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Chunk of Concrete</a:t>
            </a:r>
          </a:p>
          <a:p>
            <a:pPr lvl="1" eaLnBrk="1" hangingPunct="1">
              <a:defRPr/>
            </a:pPr>
            <a:r>
              <a:rPr lang="en-US" dirty="0" smtClean="0"/>
              <a:t>Brass Ring</a:t>
            </a:r>
          </a:p>
          <a:p>
            <a:pPr lvl="1" eaLnBrk="1" hangingPunct="1">
              <a:defRPr/>
            </a:pPr>
            <a:r>
              <a:rPr lang="en-US" dirty="0" smtClean="0"/>
              <a:t>Natural 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Minerals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2514600"/>
          <a:ext cx="8001000" cy="3657600"/>
        </p:xfrm>
        <a:graphic>
          <a:graphicData uri="http://schemas.openxmlformats.org/drawingml/2006/table">
            <a:tbl>
              <a:tblPr/>
              <a:tblGrid>
                <a:gridCol w="1373053"/>
                <a:gridCol w="2633097"/>
                <a:gridCol w="1435208"/>
                <a:gridCol w="2559642"/>
              </a:tblGrid>
              <a:tr h="731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fornian FB"/>
                          <a:ea typeface="SimSun"/>
                          <a:cs typeface="Times New Roman"/>
                        </a:rPr>
                        <a:t>Substance</a:t>
                      </a:r>
                      <a:endParaRPr lang="en-US" sz="1200" dirty="0">
                        <a:solidFill>
                          <a:schemeClr val="tx2">
                            <a:lumMod val="10000"/>
                          </a:schemeClr>
                        </a:solidFill>
                        <a:latin typeface="Californian FB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fornian FB"/>
                          <a:ea typeface="SimSun"/>
                          <a:cs typeface="Times New Roman"/>
                        </a:rPr>
                        <a:t>Yes </a:t>
                      </a:r>
                      <a:r>
                        <a:rPr lang="en-US" sz="1200" b="1" u="sng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fornian FB"/>
                          <a:ea typeface="SimSun"/>
                          <a:cs typeface="Times New Roman"/>
                        </a:rPr>
                        <a:t>or</a:t>
                      </a:r>
                      <a:r>
                        <a:rPr lang="en-US" sz="12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fornian FB"/>
                          <a:ea typeface="SimSun"/>
                          <a:cs typeface="Times New Roman"/>
                        </a:rPr>
                        <a:t> No </a:t>
                      </a:r>
                      <a:r>
                        <a:rPr lang="en-US" sz="10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fornian FB"/>
                          <a:ea typeface="SimSun"/>
                          <a:cs typeface="Times New Roman"/>
                        </a:rPr>
                        <a:t>(+Rule Broken)</a:t>
                      </a:r>
                      <a:endParaRPr lang="en-US" sz="1200" dirty="0">
                        <a:solidFill>
                          <a:schemeClr val="tx2">
                            <a:lumMod val="10000"/>
                          </a:schemeClr>
                        </a:solidFill>
                        <a:latin typeface="Californian FB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fornian FB"/>
                          <a:ea typeface="SimSun"/>
                          <a:cs typeface="Times New Roman"/>
                        </a:rPr>
                        <a:t>Substance</a:t>
                      </a:r>
                      <a:endParaRPr lang="en-US" sz="1200">
                        <a:solidFill>
                          <a:schemeClr val="tx2">
                            <a:lumMod val="10000"/>
                          </a:schemeClr>
                        </a:solidFill>
                        <a:latin typeface="Californian FB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fornian FB"/>
                          <a:ea typeface="SimSun"/>
                          <a:cs typeface="Times New Roman"/>
                        </a:rPr>
                        <a:t>Yes </a:t>
                      </a:r>
                      <a:r>
                        <a:rPr lang="en-US" sz="1200" b="1" u="sng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fornian FB"/>
                          <a:ea typeface="SimSun"/>
                          <a:cs typeface="Times New Roman"/>
                        </a:rPr>
                        <a:t>or</a:t>
                      </a:r>
                      <a:r>
                        <a:rPr lang="en-US" sz="12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fornian FB"/>
                          <a:ea typeface="SimSun"/>
                          <a:cs typeface="Times New Roman"/>
                        </a:rPr>
                        <a:t> No </a:t>
                      </a:r>
                      <a:r>
                        <a:rPr lang="en-US" sz="10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fornian FB"/>
                          <a:ea typeface="SimSun"/>
                          <a:cs typeface="Times New Roman"/>
                        </a:rPr>
                        <a:t>(+Rule Broken)</a:t>
                      </a:r>
                      <a:endParaRPr lang="en-US" sz="1200" dirty="0">
                        <a:solidFill>
                          <a:schemeClr val="tx2">
                            <a:lumMod val="10000"/>
                          </a:schemeClr>
                        </a:solidFill>
                        <a:latin typeface="Californian FB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fornian FB"/>
                          <a:ea typeface="SimSun"/>
                          <a:cs typeface="Times New Roman"/>
                        </a:rPr>
                        <a:t>Gold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fornian FB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fornian FB"/>
                          <a:ea typeface="SimSun"/>
                          <a:cs typeface="Times New Roman"/>
                        </a:rPr>
                        <a:t>Crude Oil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fornian FB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fornian FB"/>
                          <a:ea typeface="SimSun"/>
                          <a:cs typeface="Times New Roman"/>
                        </a:rPr>
                        <a:t>Beach Sand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fornian FB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fornian FB"/>
                          <a:ea typeface="SimSun"/>
                          <a:cs typeface="Times New Roman"/>
                        </a:rPr>
                        <a:t>Diamond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fornian FB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fornian FB"/>
                          <a:ea typeface="SimSun"/>
                          <a:cs typeface="Times New Roman"/>
                        </a:rPr>
                        <a:t>Sugar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fornian FB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fornian FB"/>
                          <a:ea typeface="SimSun"/>
                          <a:cs typeface="Times New Roman"/>
                        </a:rPr>
                        <a:t>Coal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fornian FB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fornian FB"/>
                          <a:ea typeface="SimSun"/>
                          <a:cs typeface="Times New Roman"/>
                        </a:rPr>
                        <a:t>Salt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fornian FB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fornian FB"/>
                          <a:ea typeface="SimSun"/>
                          <a:cs typeface="Times New Roman"/>
                        </a:rPr>
                        <a:t>Steel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fornian FB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 noRot="1" noChangeArrowheads="1"/>
          </p:cNvSpPr>
          <p:nvPr/>
        </p:nvSpPr>
        <p:spPr>
          <a:xfrm>
            <a:off x="0" y="1295400"/>
            <a:ext cx="9144000" cy="914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Decide if each of the following substances are minerals.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smtClean="0"/>
              <a:t>If so, write YES, if NO, list the rule that the substance breaks. </a:t>
            </a:r>
            <a:endParaRPr kumimoji="0" lang="en-US" sz="2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125</TotalTime>
  <Words>180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Minerals</vt:lpstr>
      <vt:lpstr>Minerals</vt:lpstr>
      <vt:lpstr>Minerals</vt:lpstr>
      <vt:lpstr>Minerals</vt:lpstr>
      <vt:lpstr>Minerals</vt:lpstr>
      <vt:lpstr>Minerals</vt:lpstr>
    </vt:vector>
  </TitlesOfParts>
  <Company>Grosse Pointe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shelsob</dc:creator>
  <cp:lastModifiedBy>shelsob</cp:lastModifiedBy>
  <cp:revision>10</cp:revision>
  <dcterms:created xsi:type="dcterms:W3CDTF">2011-02-08T16:58:44Z</dcterms:created>
  <dcterms:modified xsi:type="dcterms:W3CDTF">2013-02-05T16:31:34Z</dcterms:modified>
</cp:coreProperties>
</file>