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4"/>
  </p:notesMasterIdLst>
  <p:sldIdLst>
    <p:sldId id="257" r:id="rId2"/>
    <p:sldId id="261" r:id="rId3"/>
    <p:sldId id="258" r:id="rId4"/>
    <p:sldId id="259" r:id="rId5"/>
    <p:sldId id="260" r:id="rId6"/>
    <p:sldId id="265" r:id="rId7"/>
    <p:sldId id="266" r:id="rId8"/>
    <p:sldId id="267" r:id="rId9"/>
    <p:sldId id="280" r:id="rId10"/>
    <p:sldId id="268" r:id="rId11"/>
    <p:sldId id="269" r:id="rId12"/>
    <p:sldId id="270" r:id="rId13"/>
    <p:sldId id="271" r:id="rId14"/>
    <p:sldId id="272" r:id="rId15"/>
    <p:sldId id="273" r:id="rId16"/>
    <p:sldId id="274" r:id="rId17"/>
    <p:sldId id="276" r:id="rId18"/>
    <p:sldId id="277" r:id="rId19"/>
    <p:sldId id="262" r:id="rId20"/>
    <p:sldId id="263" r:id="rId21"/>
    <p:sldId id="278" r:id="rId22"/>
    <p:sldId id="26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66" autoAdjust="0"/>
    <p:restoredTop sz="94709" autoAdjust="0"/>
  </p:normalViewPr>
  <p:slideViewPr>
    <p:cSldViewPr>
      <p:cViewPr varScale="1">
        <p:scale>
          <a:sx n="102" d="100"/>
          <a:sy n="102" d="100"/>
        </p:scale>
        <p:origin x="-120" y="-84"/>
      </p:cViewPr>
      <p:guideLst>
        <p:guide orient="horz" pos="2160"/>
        <p:guide pos="2880"/>
      </p:guideLst>
    </p:cSldViewPr>
  </p:slideViewPr>
  <p:outlineViewPr>
    <p:cViewPr>
      <p:scale>
        <a:sx n="33" d="100"/>
        <a:sy n="33" d="100"/>
      </p:scale>
      <p:origin x="42" y="4218"/>
    </p:cViewPr>
  </p:outlineViewPr>
  <p:notesTextViewPr>
    <p:cViewPr>
      <p:scale>
        <a:sx n="100" d="100"/>
        <a:sy n="100" d="100"/>
      </p:scale>
      <p:origin x="0" y="0"/>
    </p:cViewPr>
  </p:notesTextViewPr>
  <p:sorterViewPr>
    <p:cViewPr>
      <p:scale>
        <a:sx n="66" d="100"/>
        <a:sy n="66" d="100"/>
      </p:scale>
      <p:origin x="0" y="12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82A2E-174E-41AF-A4BE-1886E7BA5554}" type="datetimeFigureOut">
              <a:rPr lang="en-US" smtClean="0"/>
              <a:pPr/>
              <a:t>4/26/2013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89C41-8150-445C-812A-354E5FBB84C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3F8F52A-36C0-4FCD-8111-3D909E143D0E}" type="slidenum">
              <a:rPr lang="en-US" smtClean="0"/>
              <a:pPr/>
              <a:t>13</a:t>
            </a:fld>
            <a:endParaRPr lang="en-US" smtClean="0"/>
          </a:p>
        </p:txBody>
      </p:sp>
      <p:sp>
        <p:nvSpPr>
          <p:cNvPr id="55299"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55300" name="Rectangle 3"/>
          <p:cNvSpPr>
            <a:spLocks noGrp="1" noChangeArrowheads="1"/>
          </p:cNvSpPr>
          <p:nvPr>
            <p:ph type="body" idx="1"/>
          </p:nvPr>
        </p:nvSpPr>
        <p:spPr bwMode="auto">
          <a:xfrm>
            <a:off x="912813" y="4343400"/>
            <a:ext cx="5032375" cy="4113213"/>
          </a:xfrm>
          <a:noFill/>
        </p:spPr>
        <p:txBody>
          <a:bodyPr wrap="square" lIns="91426" tIns="45714" rIns="91426" bIns="45714" numCol="1" anchor="t" anchorCtr="0" compatLnSpc="1">
            <a:prstTxWarp prst="textNoShape">
              <a:avLst/>
            </a:prstTxWarp>
          </a:bodyPr>
          <a:lstStyle/>
          <a:p>
            <a:pPr eaLnBrk="1" hangingPunct="1">
              <a:spcBef>
                <a:spcPct val="0"/>
              </a:spcBef>
            </a:pPr>
            <a:r>
              <a:rPr lang="el-GR" b="1" smtClean="0">
                <a:solidFill>
                  <a:srgbClr val="00FF00"/>
                </a:solidFill>
                <a:cs typeface="Arial" charset="0"/>
              </a:rPr>
              <a:t>Figure 13.12</a:t>
            </a:r>
          </a:p>
          <a:p>
            <a:pPr eaLnBrk="1" hangingPunct="1">
              <a:spcBef>
                <a:spcPct val="0"/>
              </a:spcBef>
            </a:pPr>
            <a:r>
              <a:rPr lang="el-GR" b="1" smtClean="0">
                <a:solidFill>
                  <a:srgbClr val="00FF00"/>
                </a:solidFill>
                <a:cs typeface="Arial" charset="0"/>
              </a:rPr>
              <a:t>Trade-offs: </a:t>
            </a:r>
            <a:r>
              <a:rPr lang="el-GR" smtClean="0">
                <a:solidFill>
                  <a:srgbClr val="000000"/>
                </a:solidFill>
                <a:cs typeface="Arial" charset="0"/>
              </a:rPr>
              <a:t>advantages (green) and disadvantages (orange) of large dams and reservoirs (</a:t>
            </a:r>
            <a:r>
              <a:rPr lang="el-GR" b="1" smtClean="0">
                <a:solidFill>
                  <a:srgbClr val="8D008D"/>
                </a:solidFill>
                <a:cs typeface="Arial" charset="0"/>
              </a:rPr>
              <a:t>Concept 13-3</a:t>
            </a:r>
            <a:r>
              <a:rPr lang="el-GR" smtClean="0">
                <a:solidFill>
                  <a:srgbClr val="000000"/>
                </a:solidFill>
                <a:cs typeface="Arial" charset="0"/>
              </a:rPr>
              <a:t>). The world’s 45,000 large dams (higher than 15 meters or 49 feet) capture and store about 14% of the world’s runoff, provide water for almost half of all irrigated cropland, and supply more than half the electricity used by 65 countries. The United States has more than 70,000 large and small dams, capable of capturing and storing half of the country’s entire river flow. </a:t>
            </a:r>
            <a:r>
              <a:rPr lang="el-GR" b="1" smtClean="0">
                <a:solidFill>
                  <a:srgbClr val="000000"/>
                </a:solidFill>
                <a:cs typeface="Arial" charset="0"/>
              </a:rPr>
              <a:t>Question: </a:t>
            </a:r>
            <a:r>
              <a:rPr lang="el-GR" smtClean="0">
                <a:solidFill>
                  <a:srgbClr val="000000"/>
                </a:solidFill>
                <a:cs typeface="Arial" charset="0"/>
              </a:rPr>
              <a:t>Which single advantage and which single disadvantage do you think are the most important? Why?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gradFill rotWithShape="0">
          <a:gsLst>
            <a:gs pos="0">
              <a:srgbClr val="000000"/>
            </a:gs>
            <a:gs pos="20000">
              <a:srgbClr val="000040"/>
            </a:gs>
            <a:gs pos="50000">
              <a:srgbClr val="400040"/>
            </a:gs>
            <a:gs pos="75000">
              <a:srgbClr val="8F0040"/>
            </a:gs>
            <a:gs pos="89999">
              <a:srgbClr val="F27300"/>
            </a:gs>
            <a:gs pos="100000">
              <a:srgbClr val="FFBF00"/>
            </a:gs>
          </a:gsLst>
          <a:lin ang="5400000" scaled="1"/>
        </a:gradFill>
        <a:effectLst/>
      </p:bgPr>
    </p:bg>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A8F37D4-2D1F-4BE5-8C8E-974C6E4057F0}" type="slidenum">
              <a:rPr lang="en-US" smtClean="0"/>
              <a:pPr/>
              <a:t>15</a:t>
            </a:fld>
            <a:endParaRPr lang="en-US" smtClean="0"/>
          </a:p>
        </p:txBody>
      </p:sp>
      <p:sp>
        <p:nvSpPr>
          <p:cNvPr id="56323" name="Rectangle 2"/>
          <p:cNvSpPr>
            <a:spLocks noGrp="1" noRot="1" noChangeAspect="1" noChangeArrowheads="1" noTextEdit="1"/>
          </p:cNvSpPr>
          <p:nvPr>
            <p:ph type="sldImg"/>
          </p:nvPr>
        </p:nvSpPr>
        <p:spPr bwMode="auto">
          <a:xfrm>
            <a:off x="1143000" y="687388"/>
            <a:ext cx="4572000" cy="3429000"/>
          </a:xfrm>
          <a:noFill/>
          <a:ln>
            <a:solidFill>
              <a:srgbClr val="000000"/>
            </a:solidFill>
            <a:miter lim="800000"/>
            <a:headEnd/>
            <a:tailEnd/>
          </a:ln>
        </p:spPr>
      </p:sp>
      <p:sp>
        <p:nvSpPr>
          <p:cNvPr id="56324" name="Rectangle 3"/>
          <p:cNvSpPr>
            <a:spLocks noGrp="1" noChangeArrowheads="1"/>
          </p:cNvSpPr>
          <p:nvPr>
            <p:ph type="body" idx="1"/>
          </p:nvPr>
        </p:nvSpPr>
        <p:spPr bwMode="auto">
          <a:xfrm>
            <a:off x="912813" y="4343400"/>
            <a:ext cx="5032375" cy="4113213"/>
          </a:xfrm>
          <a:noFill/>
        </p:spPr>
        <p:txBody>
          <a:bodyPr wrap="square" lIns="91426" tIns="45714" rIns="91426" bIns="45714" numCol="1" anchor="t" anchorCtr="0" compatLnSpc="1">
            <a:prstTxWarp prst="textNoShape">
              <a:avLst/>
            </a:prstTxWarp>
          </a:bodyPr>
          <a:lstStyle/>
          <a:p>
            <a:pPr eaLnBrk="1" hangingPunct="1">
              <a:spcBef>
                <a:spcPct val="0"/>
              </a:spcBef>
            </a:pPr>
            <a:r>
              <a:rPr lang="el-GR" b="1" smtClean="0">
                <a:solidFill>
                  <a:srgbClr val="000000"/>
                </a:solidFill>
                <a:cs typeface="Arial" charset="0"/>
              </a:rPr>
              <a:t>Figure 13.15</a:t>
            </a:r>
          </a:p>
          <a:p>
            <a:pPr eaLnBrk="1" hangingPunct="1">
              <a:spcBef>
                <a:spcPct val="0"/>
              </a:spcBef>
            </a:pPr>
            <a:r>
              <a:rPr lang="el-GR" smtClean="0">
                <a:solidFill>
                  <a:srgbClr val="000000"/>
                </a:solidFill>
                <a:cs typeface="Arial" charset="0"/>
              </a:rPr>
              <a:t>Aerial view of Glen Canyon dam built across the Colorado River in 1963 and its reservoir called Lake Powell, the second largest reservoir in the United States.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A18BB4C-E75A-4720-A6F6-55A6B4C05879}" type="datetimeFigureOut">
              <a:rPr lang="en-US" smtClean="0"/>
              <a:pPr/>
              <a:t>4/26/2013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AD2ADF90-F013-4FED-8A13-264D294F7B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18BB4C-E75A-4720-A6F6-55A6B4C05879}" type="datetimeFigureOut">
              <a:rPr lang="en-US" smtClean="0"/>
              <a:pPr/>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ADF90-F013-4FED-8A13-264D294F7B8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18BB4C-E75A-4720-A6F6-55A6B4C05879}" type="datetimeFigureOut">
              <a:rPr lang="en-US" smtClean="0"/>
              <a:pPr/>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ADF90-F013-4FED-8A13-264D294F7B8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C1263D33-B3DC-48C5-B65C-199D6A32E6BF}"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sldNum" sz="quarter" idx="11"/>
          </p:nvPr>
        </p:nvSpPr>
        <p:spPr>
          <a:ln/>
        </p:spPr>
        <p:txBody>
          <a:bodyPr/>
          <a:lstStyle>
            <a:lvl1pPr>
              <a:defRPr/>
            </a:lvl1pPr>
          </a:lstStyle>
          <a:p>
            <a:pPr>
              <a:defRPr/>
            </a:pPr>
            <a:fld id="{7204A64D-E304-413A-BFCA-D86C27E5657A}" type="slidenum">
              <a:rPr lang="en-US"/>
              <a:pPr>
                <a:defRPr/>
              </a:pPr>
              <a:t>‹#›</a:t>
            </a:fld>
            <a:endParaRPr lang="en-US"/>
          </a:p>
        </p:txBody>
      </p:sp>
      <p:sp>
        <p:nvSpPr>
          <p:cNvPr id="8"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835BE809-147D-4DAF-89E6-DC19A769BFE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A18BB4C-E75A-4720-A6F6-55A6B4C05879}" type="datetimeFigureOut">
              <a:rPr lang="en-US" smtClean="0"/>
              <a:pPr/>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ADF90-F013-4FED-8A13-264D294F7B8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A18BB4C-E75A-4720-A6F6-55A6B4C05879}" type="datetimeFigureOut">
              <a:rPr lang="en-US" smtClean="0"/>
              <a:pPr/>
              <a:t>4/26/2013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2ADF90-F013-4FED-8A13-264D294F7B8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18BB4C-E75A-4720-A6F6-55A6B4C05879}" type="datetimeFigureOut">
              <a:rPr lang="en-US" smtClean="0"/>
              <a:pPr/>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ADF90-F013-4FED-8A13-264D294F7B8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A18BB4C-E75A-4720-A6F6-55A6B4C05879}" type="datetimeFigureOut">
              <a:rPr lang="en-US" smtClean="0"/>
              <a:pPr/>
              <a:t>4/26/2013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2ADF90-F013-4FED-8A13-264D294F7B8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A18BB4C-E75A-4720-A6F6-55A6B4C05879}" type="datetimeFigureOut">
              <a:rPr lang="en-US" smtClean="0"/>
              <a:pPr/>
              <a:t>4/26/2013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2ADF90-F013-4FED-8A13-264D294F7B8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18BB4C-E75A-4720-A6F6-55A6B4C05879}" type="datetimeFigureOut">
              <a:rPr lang="en-US" smtClean="0"/>
              <a:pPr/>
              <a:t>4/26/2013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2ADF90-F013-4FED-8A13-264D294F7B8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A18BB4C-E75A-4720-A6F6-55A6B4C05879}" type="datetimeFigureOut">
              <a:rPr lang="en-US" smtClean="0"/>
              <a:pPr/>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2ADF90-F013-4FED-8A13-264D294F7B8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A18BB4C-E75A-4720-A6F6-55A6B4C05879}" type="datetimeFigureOut">
              <a:rPr lang="en-US" smtClean="0"/>
              <a:pPr/>
              <a:t>4/26/2013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AD2ADF90-F013-4FED-8A13-264D294F7B8F}"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18BB4C-E75A-4720-A6F6-55A6B4C05879}" type="datetimeFigureOut">
              <a:rPr lang="en-US" smtClean="0"/>
              <a:pPr/>
              <a:t>4/26/2013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D2ADF90-F013-4FED-8A13-264D294F7B8F}"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techalive.mtu.edu/meec/module08/GreatLakesFlow.ht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rrowheads="1"/>
          </p:cNvSpPr>
          <p:nvPr>
            <p:ph type="title"/>
          </p:nvPr>
        </p:nvSpPr>
        <p:spPr/>
        <p:txBody>
          <a:bodyPr/>
          <a:lstStyle/>
          <a:p>
            <a:pPr eaLnBrk="1" hangingPunct="1">
              <a:defRPr/>
            </a:pPr>
            <a:r>
              <a:rPr lang="en-US" smtClean="0"/>
              <a:t>Young Streams vs. Old Streams</a:t>
            </a:r>
          </a:p>
        </p:txBody>
      </p:sp>
      <p:sp>
        <p:nvSpPr>
          <p:cNvPr id="85002" name="Rectangle 10"/>
          <p:cNvSpPr>
            <a:spLocks noGrp="1" noChangeArrowheads="1"/>
          </p:cNvSpPr>
          <p:nvPr>
            <p:ph sz="half" idx="1"/>
          </p:nvPr>
        </p:nvSpPr>
        <p:spPr>
          <a:xfrm>
            <a:off x="-304800" y="1524000"/>
            <a:ext cx="4038600" cy="4525963"/>
          </a:xfrm>
        </p:spPr>
        <p:txBody>
          <a:bodyPr/>
          <a:lstStyle/>
          <a:p>
            <a:pPr eaLnBrk="1" hangingPunct="1">
              <a:defRPr/>
            </a:pPr>
            <a:endParaRPr lang="en-US" smtClean="0"/>
          </a:p>
        </p:txBody>
      </p:sp>
      <p:pic>
        <p:nvPicPr>
          <p:cNvPr id="37890" name="Picture 8" descr="belleislelink"/>
          <p:cNvPicPr>
            <a:picLocks noGrp="1" noChangeAspect="1" noChangeArrowheads="1"/>
          </p:cNvPicPr>
          <p:nvPr>
            <p:ph sz="half" idx="2"/>
          </p:nvPr>
        </p:nvPicPr>
        <p:blipFill>
          <a:blip r:embed="rId2" cstate="print"/>
          <a:srcRect/>
          <a:stretch>
            <a:fillRect/>
          </a:stretch>
        </p:blipFill>
        <p:spPr>
          <a:xfrm>
            <a:off x="0" y="0"/>
            <a:ext cx="9144000" cy="6858000"/>
          </a:xfrm>
          <a:noFill/>
        </p:spPr>
      </p:pic>
      <p:sp>
        <p:nvSpPr>
          <p:cNvPr id="5" name="Rectangle 2"/>
          <p:cNvSpPr txBox="1">
            <a:spLocks noRot="1" noChangeArrowheads="1"/>
          </p:cNvSpPr>
          <p:nvPr/>
        </p:nvSpPr>
        <p:spPr>
          <a:xfrm>
            <a:off x="457200" y="274638"/>
            <a:ext cx="8229600" cy="1143000"/>
          </a:xfrm>
          <a:prstGeom prst="rect">
            <a:avLst/>
          </a:prstGeom>
        </p:spPr>
        <p:txBody>
          <a:bodyPr vert="horz" lIns="0" rIns="0" bIns="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bg1"/>
                </a:solidFill>
                <a:effectLst/>
                <a:uLnTx/>
                <a:uFillTx/>
                <a:latin typeface="+mj-lt"/>
                <a:ea typeface="+mj-ea"/>
                <a:cs typeface="+mj-cs"/>
              </a:rPr>
              <a:t>Young Streams vs. Old Streams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05downtown_600x380"/>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4035" name="Text Box 3"/>
          <p:cNvSpPr txBox="1">
            <a:spLocks noChangeArrowheads="1"/>
          </p:cNvSpPr>
          <p:nvPr/>
        </p:nvSpPr>
        <p:spPr bwMode="auto">
          <a:xfrm>
            <a:off x="6019800" y="5105400"/>
            <a:ext cx="2209800" cy="457200"/>
          </a:xfrm>
          <a:prstGeom prst="rect">
            <a:avLst/>
          </a:prstGeom>
          <a:no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Cincinnati, OH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fontScale="90000"/>
          </a:bodyPr>
          <a:lstStyle/>
          <a:p>
            <a:pPr eaLnBrk="1" hangingPunct="1">
              <a:defRPr/>
            </a:pPr>
            <a:r>
              <a:rPr lang="en-US" sz="4000" dirty="0" smtClean="0"/>
              <a:t>Describe human decisions that increase the risk of flooding.</a:t>
            </a:r>
          </a:p>
        </p:txBody>
      </p:sp>
      <p:sp>
        <p:nvSpPr>
          <p:cNvPr id="26627" name="Rectangle 3"/>
          <p:cNvSpPr>
            <a:spLocks noGrp="1" noChangeArrowheads="1"/>
          </p:cNvSpPr>
          <p:nvPr>
            <p:ph idx="1"/>
          </p:nvPr>
        </p:nvSpPr>
        <p:spPr/>
        <p:txBody>
          <a:bodyPr/>
          <a:lstStyle/>
          <a:p>
            <a:pPr eaLnBrk="1" hangingPunct="1">
              <a:defRPr/>
            </a:pPr>
            <a:r>
              <a:rPr lang="en-US" dirty="0" smtClean="0"/>
              <a:t>Disturbing vegetation that uses water and returns it to the atmosphere before flooding occurs.</a:t>
            </a:r>
          </a:p>
          <a:p>
            <a:pPr lvl="1" eaLnBrk="1" hangingPunct="1">
              <a:defRPr/>
            </a:pPr>
            <a:r>
              <a:rPr lang="en-US" dirty="0" smtClean="0"/>
              <a:t>Building</a:t>
            </a:r>
          </a:p>
          <a:p>
            <a:pPr lvl="1" eaLnBrk="1" hangingPunct="1">
              <a:defRPr/>
            </a:pPr>
            <a:r>
              <a:rPr lang="en-US" dirty="0" smtClean="0"/>
              <a:t>Grazing animals</a:t>
            </a:r>
          </a:p>
          <a:p>
            <a:pPr lvl="1" eaLnBrk="1" hangingPunct="1">
              <a:defRPr/>
            </a:pPr>
            <a:r>
              <a:rPr lang="en-US" dirty="0" smtClean="0"/>
              <a:t>Farming practices like clear-cutting land</a:t>
            </a:r>
          </a:p>
          <a:p>
            <a:pPr lvl="1" eaLnBrk="1" hangingPunct="1">
              <a:defRPr/>
            </a:pPr>
            <a:r>
              <a:rPr lang="en-US" dirty="0" smtClean="0"/>
              <a:t>Cutting down forests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p:cNvSpPr>
            <a:spLocks noGrp="1" noRot="1" noChangeArrowheads="1"/>
          </p:cNvSpPr>
          <p:nvPr>
            <p:ph type="title"/>
          </p:nvPr>
        </p:nvSpPr>
        <p:spPr>
          <a:xfrm>
            <a:off x="457200" y="274638"/>
            <a:ext cx="8229600" cy="695325"/>
          </a:xfrm>
        </p:spPr>
        <p:txBody>
          <a:bodyPr>
            <a:normAutofit fontScale="90000"/>
          </a:bodyPr>
          <a:lstStyle/>
          <a:p>
            <a:pPr eaLnBrk="1" hangingPunct="1">
              <a:defRPr/>
            </a:pPr>
            <a:r>
              <a:rPr lang="en-US" smtClean="0"/>
              <a:t>FLOOD CONTROL</a:t>
            </a:r>
          </a:p>
        </p:txBody>
      </p:sp>
      <p:sp>
        <p:nvSpPr>
          <p:cNvPr id="72708" name="Rectangle 4"/>
          <p:cNvSpPr>
            <a:spLocks noGrp="1" noChangeArrowheads="1"/>
          </p:cNvSpPr>
          <p:nvPr>
            <p:ph type="body" sz="half" idx="1"/>
          </p:nvPr>
        </p:nvSpPr>
        <p:spPr/>
        <p:txBody>
          <a:bodyPr/>
          <a:lstStyle/>
          <a:p>
            <a:pPr eaLnBrk="1" hangingPunct="1">
              <a:buFont typeface="Wingdings" pitchFamily="2" charset="2"/>
              <a:buNone/>
              <a:defRPr/>
            </a:pPr>
            <a:r>
              <a:rPr lang="en-US" sz="2800" smtClean="0"/>
              <a:t>Dams</a:t>
            </a:r>
          </a:p>
        </p:txBody>
      </p:sp>
      <p:pic>
        <p:nvPicPr>
          <p:cNvPr id="46082" name="Picture 2" descr="GLENDAM"/>
          <p:cNvPicPr>
            <a:picLocks noGrp="1" noChangeAspect="1" noChangeArrowheads="1"/>
          </p:cNvPicPr>
          <p:nvPr>
            <p:ph sz="half" idx="2"/>
          </p:nvPr>
        </p:nvPicPr>
        <p:blipFill>
          <a:blip r:embed="rId2" cstate="print"/>
          <a:srcRect/>
          <a:stretch>
            <a:fillRect/>
          </a:stretch>
        </p:blipFill>
        <p:spPr>
          <a:xfrm>
            <a:off x="0" y="990600"/>
            <a:ext cx="9144000" cy="58420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1" descr="1312"/>
          <p:cNvPicPr>
            <a:picLocks noChangeAspect="1" noChangeArrowheads="1"/>
          </p:cNvPicPr>
          <p:nvPr/>
        </p:nvPicPr>
        <p:blipFill>
          <a:blip r:embed="rId3" cstate="print"/>
          <a:srcRect/>
          <a:stretch>
            <a:fillRect/>
          </a:stretch>
        </p:blipFill>
        <p:spPr bwMode="auto">
          <a:xfrm>
            <a:off x="1595438" y="-8162925"/>
            <a:ext cx="13263562" cy="14944725"/>
          </a:xfrm>
          <a:prstGeom prst="rect">
            <a:avLst/>
          </a:prstGeom>
          <a:noFill/>
          <a:ln w="9525">
            <a:noFill/>
            <a:miter lim="800000"/>
            <a:headEnd/>
            <a:tailEnd/>
          </a:ln>
        </p:spPr>
      </p:pic>
      <p:sp>
        <p:nvSpPr>
          <p:cNvPr id="50178" name="Rectangle 2" hidden="1"/>
          <p:cNvSpPr>
            <a:spLocks noGrp="1" noChangeArrowheads="1"/>
          </p:cNvSpPr>
          <p:nvPr>
            <p:ph type="title"/>
          </p:nvPr>
        </p:nvSpPr>
        <p:spPr/>
        <p:txBody>
          <a:bodyPr/>
          <a:lstStyle/>
          <a:p>
            <a:pPr>
              <a:defRPr/>
            </a:pPr>
            <a:endParaRPr lang="en-US"/>
          </a:p>
        </p:txBody>
      </p:sp>
      <p:sp>
        <p:nvSpPr>
          <p:cNvPr id="47108" name="Rectangle 3"/>
          <p:cNvSpPr>
            <a:spLocks noChangeArrowheads="1"/>
          </p:cNvSpPr>
          <p:nvPr/>
        </p:nvSpPr>
        <p:spPr bwMode="auto">
          <a:xfrm>
            <a:off x="7759700" y="6584950"/>
            <a:ext cx="1384300" cy="265113"/>
          </a:xfrm>
          <a:prstGeom prst="rect">
            <a:avLst/>
          </a:prstGeom>
          <a:noFill/>
          <a:ln w="9525">
            <a:noFill/>
            <a:miter lim="800000"/>
            <a:headEnd/>
            <a:tailEnd/>
          </a:ln>
        </p:spPr>
        <p:txBody>
          <a:bodyPr wrap="none" lIns="82058" tIns="41029" rIns="82058" bIns="41029"/>
          <a:lstStyle/>
          <a:p>
            <a:pPr algn="r" defTabSz="820738" eaLnBrk="0" hangingPunct="0"/>
            <a:r>
              <a:rPr lang="en-US" sz="1200"/>
              <a:t>Fig. 13-12, p. 325</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GCDam"/>
          <p:cNvPicPr>
            <a:picLocks noChangeAspect="1" noChangeArrowheads="1"/>
          </p:cNvPicPr>
          <p:nvPr/>
        </p:nvPicPr>
        <p:blipFill>
          <a:blip r:embed="rId2" cstate="print"/>
          <a:srcRect/>
          <a:stretch>
            <a:fillRect/>
          </a:stretch>
        </p:blipFill>
        <p:spPr bwMode="auto">
          <a:xfrm>
            <a:off x="3587750" y="0"/>
            <a:ext cx="5556250" cy="7086600"/>
          </a:xfrm>
          <a:prstGeom prst="rect">
            <a:avLst/>
          </a:prstGeom>
          <a:noFill/>
          <a:ln w="9525">
            <a:noFill/>
            <a:miter lim="800000"/>
            <a:headEnd/>
            <a:tailEnd/>
          </a:ln>
        </p:spPr>
      </p:pic>
      <p:sp>
        <p:nvSpPr>
          <p:cNvPr id="48131" name="Text Box 3"/>
          <p:cNvSpPr txBox="1">
            <a:spLocks noChangeArrowheads="1"/>
          </p:cNvSpPr>
          <p:nvPr/>
        </p:nvSpPr>
        <p:spPr bwMode="auto">
          <a:xfrm>
            <a:off x="457200" y="1295400"/>
            <a:ext cx="3124200" cy="2100263"/>
          </a:xfrm>
          <a:prstGeom prst="rect">
            <a:avLst/>
          </a:prstGeom>
          <a:noFill/>
          <a:ln w="9525">
            <a:noFill/>
            <a:miter lim="800000"/>
            <a:headEnd/>
            <a:tailEnd/>
          </a:ln>
        </p:spPr>
        <p:txBody>
          <a:bodyPr>
            <a:spAutoFit/>
          </a:bodyPr>
          <a:lstStyle/>
          <a:p>
            <a:pPr>
              <a:spcBef>
                <a:spcPct val="50000"/>
              </a:spcBef>
            </a:pPr>
            <a:r>
              <a:rPr lang="en-US" sz="2400" b="0">
                <a:solidFill>
                  <a:srgbClr val="FF5050"/>
                </a:solidFill>
                <a:latin typeface="Times New Roman" pitchFamily="18" charset="0"/>
              </a:rPr>
              <a:t>Glen Canyon Dam, Page, AZ</a:t>
            </a:r>
          </a:p>
          <a:p>
            <a:pPr>
              <a:spcBef>
                <a:spcPct val="50000"/>
              </a:spcBef>
            </a:pPr>
            <a:r>
              <a:rPr lang="en-US" sz="2400" b="0">
                <a:solidFill>
                  <a:srgbClr val="FF5050"/>
                </a:solidFill>
                <a:latin typeface="Times New Roman" pitchFamily="18" charset="0"/>
              </a:rPr>
              <a:t>(Lake Powell in background, Colorado River in foreground)</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1" descr="1315"/>
          <p:cNvPicPr>
            <a:picLocks noChangeAspect="1" noChangeArrowheads="1"/>
          </p:cNvPicPr>
          <p:nvPr/>
        </p:nvPicPr>
        <p:blipFill>
          <a:blip r:embed="rId3" cstate="print"/>
          <a:srcRect/>
          <a:stretch>
            <a:fillRect/>
          </a:stretch>
        </p:blipFill>
        <p:spPr bwMode="auto">
          <a:xfrm>
            <a:off x="701675" y="76200"/>
            <a:ext cx="7739063" cy="6705600"/>
          </a:xfrm>
          <a:prstGeom prst="rect">
            <a:avLst/>
          </a:prstGeom>
          <a:noFill/>
          <a:ln w="9525">
            <a:noFill/>
            <a:miter lim="800000"/>
            <a:headEnd/>
            <a:tailEnd/>
          </a:ln>
        </p:spPr>
      </p:pic>
      <p:sp>
        <p:nvSpPr>
          <p:cNvPr id="60418" name="Rectangle 2" hidden="1"/>
          <p:cNvSpPr>
            <a:spLocks noGrp="1" noChangeArrowheads="1"/>
          </p:cNvSpPr>
          <p:nvPr>
            <p:ph type="title"/>
          </p:nvPr>
        </p:nvSpPr>
        <p:spPr/>
        <p:txBody>
          <a:bodyPr/>
          <a:lstStyle/>
          <a:p>
            <a:pPr>
              <a:defRPr/>
            </a:pPr>
            <a:endParaRPr lang="en-US"/>
          </a:p>
        </p:txBody>
      </p:sp>
      <p:sp>
        <p:nvSpPr>
          <p:cNvPr id="49156" name="Rectangle 3"/>
          <p:cNvSpPr>
            <a:spLocks noChangeArrowheads="1"/>
          </p:cNvSpPr>
          <p:nvPr/>
        </p:nvSpPr>
        <p:spPr bwMode="auto">
          <a:xfrm>
            <a:off x="7759700" y="6584950"/>
            <a:ext cx="1384300" cy="265113"/>
          </a:xfrm>
          <a:prstGeom prst="rect">
            <a:avLst/>
          </a:prstGeom>
          <a:noFill/>
          <a:ln w="9525">
            <a:noFill/>
            <a:miter lim="800000"/>
            <a:headEnd/>
            <a:tailEnd/>
          </a:ln>
        </p:spPr>
        <p:txBody>
          <a:bodyPr wrap="none" lIns="82058" tIns="41029" rIns="82058" bIns="41029"/>
          <a:lstStyle/>
          <a:p>
            <a:pPr algn="r" defTabSz="820738" eaLnBrk="0" hangingPunct="0"/>
            <a:r>
              <a:rPr lang="en-US" sz="1200"/>
              <a:t>Fig. 13-15, p. 327</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oover dam"/>
          <p:cNvPicPr>
            <a:picLocks noChangeAspect="1" noChangeArrowheads="1"/>
          </p:cNvPicPr>
          <p:nvPr/>
        </p:nvPicPr>
        <p:blipFill>
          <a:blip r:embed="rId2" cstate="print"/>
          <a:srcRect/>
          <a:stretch>
            <a:fillRect/>
          </a:stretch>
        </p:blipFill>
        <p:spPr bwMode="auto">
          <a:xfrm>
            <a:off x="-304800" y="123825"/>
            <a:ext cx="9753600" cy="6610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a:bodyPr>
          <a:lstStyle/>
          <a:p>
            <a:pPr eaLnBrk="1" hangingPunct="1">
              <a:defRPr/>
            </a:pPr>
            <a:r>
              <a:rPr lang="en-US" sz="4000" dirty="0" smtClean="0"/>
              <a:t>LAG TIME</a:t>
            </a:r>
          </a:p>
        </p:txBody>
      </p:sp>
      <p:sp>
        <p:nvSpPr>
          <p:cNvPr id="26627" name="Rectangle 3"/>
          <p:cNvSpPr>
            <a:spLocks noGrp="1" noChangeArrowheads="1"/>
          </p:cNvSpPr>
          <p:nvPr>
            <p:ph idx="1"/>
          </p:nvPr>
        </p:nvSpPr>
        <p:spPr>
          <a:xfrm>
            <a:off x="457200" y="1600200"/>
            <a:ext cx="8229600" cy="4876800"/>
          </a:xfrm>
        </p:spPr>
        <p:txBody>
          <a:bodyPr>
            <a:normAutofit/>
          </a:bodyPr>
          <a:lstStyle/>
          <a:p>
            <a:pPr>
              <a:defRPr/>
            </a:pPr>
            <a:r>
              <a:rPr lang="en-US" dirty="0"/>
              <a:t>The time difference between when heavy precipitation occurs and when peak discharge occurs in the streams draining </a:t>
            </a:r>
            <a:r>
              <a:rPr lang="en-US" dirty="0" smtClean="0"/>
              <a:t>area.</a:t>
            </a:r>
          </a:p>
          <a:p>
            <a:pPr lvl="1">
              <a:defRPr/>
            </a:pPr>
            <a:r>
              <a:rPr lang="en-US" dirty="0" smtClean="0"/>
              <a:t>Urban</a:t>
            </a:r>
          </a:p>
          <a:p>
            <a:pPr lvl="2">
              <a:defRPr/>
            </a:pPr>
            <a:r>
              <a:rPr lang="en-US" dirty="0" smtClean="0"/>
              <a:t>Lots of pavement, buildings, etc.</a:t>
            </a:r>
          </a:p>
          <a:p>
            <a:pPr lvl="2">
              <a:defRPr/>
            </a:pPr>
            <a:r>
              <a:rPr lang="en-US" dirty="0" smtClean="0"/>
              <a:t>Causes very quick movement of water into river system</a:t>
            </a:r>
          </a:p>
          <a:p>
            <a:pPr lvl="3">
              <a:defRPr/>
            </a:pPr>
            <a:r>
              <a:rPr lang="en-US" dirty="0" smtClean="0"/>
              <a:t>“Flash Flood”</a:t>
            </a:r>
          </a:p>
          <a:p>
            <a:pPr lvl="1">
              <a:defRPr/>
            </a:pPr>
            <a:r>
              <a:rPr lang="en-US" dirty="0" smtClean="0"/>
              <a:t>Rural </a:t>
            </a:r>
          </a:p>
          <a:p>
            <a:pPr lvl="2">
              <a:defRPr/>
            </a:pPr>
            <a:r>
              <a:rPr lang="en-US" dirty="0" smtClean="0"/>
              <a:t>Lots of farm land, less roads and buildings</a:t>
            </a:r>
          </a:p>
          <a:p>
            <a:pPr lvl="2">
              <a:defRPr/>
            </a:pPr>
            <a:r>
              <a:rPr lang="en-US" dirty="0" smtClean="0"/>
              <a:t>Slower movement of water, more absorbed by soil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blinds(horizontal)">
                                      <p:cBhvr>
                                        <p:cTn id="27" dur="500"/>
                                        <p:tgtEl>
                                          <p:spTgt spid="2662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6627">
                                            <p:txEl>
                                              <p:pRg st="5" end="5"/>
                                            </p:txEl>
                                          </p:spTgt>
                                        </p:tgtEl>
                                        <p:attrNameLst>
                                          <p:attrName>style.visibility</p:attrName>
                                        </p:attrNameLst>
                                      </p:cBhvr>
                                      <p:to>
                                        <p:strVal val="visible"/>
                                      </p:to>
                                    </p:set>
                                    <p:animEffect transition="in" filter="blinds(horizontal)">
                                      <p:cBhvr>
                                        <p:cTn id="32" dur="500"/>
                                        <p:tgtEl>
                                          <p:spTgt spid="2662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Effect transition="in" filter="blinds(horizontal)">
                                      <p:cBhvr>
                                        <p:cTn id="37" dur="500"/>
                                        <p:tgtEl>
                                          <p:spTgt spid="2662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6627">
                                            <p:txEl>
                                              <p:pRg st="7" end="7"/>
                                            </p:txEl>
                                          </p:spTgt>
                                        </p:tgtEl>
                                        <p:attrNameLst>
                                          <p:attrName>style.visibility</p:attrName>
                                        </p:attrNameLst>
                                      </p:cBhvr>
                                      <p:to>
                                        <p:strVal val="visible"/>
                                      </p:to>
                                    </p:set>
                                    <p:animEffect transition="in" filter="blinds(horizontal)">
                                      <p:cBhvr>
                                        <p:cTn id="42" dur="500"/>
                                        <p:tgtEl>
                                          <p:spTgt spid="266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rrowheads="1"/>
          </p:cNvSpPr>
          <p:nvPr>
            <p:ph type="title"/>
          </p:nvPr>
        </p:nvSpPr>
        <p:spPr/>
        <p:txBody>
          <a:bodyPr>
            <a:normAutofit/>
          </a:bodyPr>
          <a:lstStyle/>
          <a:p>
            <a:pPr eaLnBrk="1" hangingPunct="1">
              <a:defRPr/>
            </a:pPr>
            <a:r>
              <a:rPr lang="en-US" sz="4000" dirty="0" smtClean="0"/>
              <a:t>3 ways to prevent flooding</a:t>
            </a:r>
          </a:p>
        </p:txBody>
      </p:sp>
      <p:sp>
        <p:nvSpPr>
          <p:cNvPr id="26627" name="Rectangle 3"/>
          <p:cNvSpPr>
            <a:spLocks noGrp="1" noChangeArrowheads="1"/>
          </p:cNvSpPr>
          <p:nvPr>
            <p:ph idx="1"/>
          </p:nvPr>
        </p:nvSpPr>
        <p:spPr>
          <a:xfrm>
            <a:off x="457200" y="1600200"/>
            <a:ext cx="8229600" cy="4876800"/>
          </a:xfrm>
        </p:spPr>
        <p:txBody>
          <a:bodyPr>
            <a:normAutofit/>
          </a:bodyPr>
          <a:lstStyle/>
          <a:p>
            <a:pPr>
              <a:buNone/>
              <a:defRPr/>
            </a:pPr>
            <a:r>
              <a:rPr lang="en-US" dirty="0" smtClean="0"/>
              <a:t>Look over attached handout:</a:t>
            </a:r>
          </a:p>
          <a:p>
            <a:pPr>
              <a:defRPr/>
            </a:pPr>
            <a:r>
              <a:rPr lang="en-US" dirty="0" smtClean="0"/>
              <a:t>Dams</a:t>
            </a:r>
          </a:p>
          <a:p>
            <a:pPr>
              <a:defRPr/>
            </a:pPr>
            <a:r>
              <a:rPr lang="en-US" dirty="0" smtClean="0"/>
              <a:t>Artificial Levees</a:t>
            </a:r>
          </a:p>
          <a:p>
            <a:pPr>
              <a:defRPr/>
            </a:pPr>
            <a:r>
              <a:rPr lang="en-US" dirty="0" smtClean="0"/>
              <a:t>Channels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blinds(horizontal)">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blinds(horizontal)">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blinds(horizontal)">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blinds(horizontal)">
                                      <p:cBhvr>
                                        <p:cTn id="22" dur="500"/>
                                        <p:tgtEl>
                                          <p:spTgt spid="266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457200" y="1143000"/>
            <a:ext cx="8229600" cy="1143000"/>
          </a:xfrm>
        </p:spPr>
        <p:txBody>
          <a:bodyPr>
            <a:normAutofit fontScale="90000"/>
          </a:bodyPr>
          <a:lstStyle/>
          <a:p>
            <a:pPr eaLnBrk="1" hangingPunct="1">
              <a:defRPr/>
            </a:pPr>
            <a:r>
              <a:rPr lang="en-US" sz="4000" dirty="0" smtClean="0">
                <a:solidFill>
                  <a:schemeClr val="bg1"/>
                </a:solidFill>
              </a:rPr>
              <a:t>Trace the path(s) that 99% of water travels through the Great Lakes watershed.</a:t>
            </a:r>
          </a:p>
        </p:txBody>
      </p:sp>
      <p:pic>
        <p:nvPicPr>
          <p:cNvPr id="33794" name="Picture 2" descr="Great Lakes satelite photo"/>
          <p:cNvPicPr>
            <a:picLocks noGrp="1" noChangeAspect="1" noChangeArrowheads="1"/>
          </p:cNvPicPr>
          <p:nvPr>
            <p:ph sz="half" idx="1"/>
          </p:nvPr>
        </p:nvPicPr>
        <p:blipFill>
          <a:blip r:embed="rId2" cstate="print"/>
          <a:srcRect/>
          <a:stretch>
            <a:fillRect/>
          </a:stretch>
        </p:blipFill>
        <p:spPr>
          <a:xfrm rot="1058564">
            <a:off x="-1009650" y="-157163"/>
            <a:ext cx="10668000" cy="6616701"/>
          </a:xfrm>
          <a:noFill/>
        </p:spPr>
      </p:pic>
      <p:sp>
        <p:nvSpPr>
          <p:cNvPr id="8" name="Rectangle 2"/>
          <p:cNvSpPr txBox="1">
            <a:spLocks noRot="1" noChangeArrowheads="1"/>
          </p:cNvSpPr>
          <p:nvPr/>
        </p:nvSpPr>
        <p:spPr>
          <a:xfrm>
            <a:off x="1066800" y="480060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bg1"/>
                </a:solidFill>
                <a:effectLst/>
                <a:uLnTx/>
                <a:uFillTx/>
                <a:latin typeface="+mj-lt"/>
                <a:ea typeface="+mj-ea"/>
                <a:cs typeface="+mj-cs"/>
              </a:rPr>
              <a:t>USE Michigan Waterways handout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rrowheads="1"/>
          </p:cNvSpPr>
          <p:nvPr>
            <p:ph type="title"/>
          </p:nvPr>
        </p:nvSpPr>
        <p:spPr/>
        <p:txBody>
          <a:bodyPr>
            <a:normAutofit fontScale="90000"/>
          </a:bodyPr>
          <a:lstStyle/>
          <a:p>
            <a:pPr eaLnBrk="1" hangingPunct="1">
              <a:defRPr/>
            </a:pPr>
            <a:r>
              <a:rPr lang="en-US" sz="4000" dirty="0" smtClean="0"/>
              <a:t>How river systems change from young to mature!</a:t>
            </a:r>
          </a:p>
        </p:txBody>
      </p:sp>
      <p:sp>
        <p:nvSpPr>
          <p:cNvPr id="21507" name="Rectangle 3"/>
          <p:cNvSpPr>
            <a:spLocks noGrp="1" noChangeArrowheads="1"/>
          </p:cNvSpPr>
          <p:nvPr>
            <p:ph idx="1"/>
          </p:nvPr>
        </p:nvSpPr>
        <p:spPr>
          <a:xfrm>
            <a:off x="457200" y="1752600"/>
            <a:ext cx="4114800" cy="4525963"/>
          </a:xfrm>
        </p:spPr>
        <p:txBody>
          <a:bodyPr/>
          <a:lstStyle/>
          <a:p>
            <a:pPr eaLnBrk="1" hangingPunct="1">
              <a:buFont typeface="Wingdings" pitchFamily="2" charset="2"/>
              <a:buNone/>
              <a:defRPr/>
            </a:pPr>
            <a:r>
              <a:rPr lang="en-US" smtClean="0"/>
              <a:t>YOUNG</a:t>
            </a:r>
          </a:p>
          <a:p>
            <a:pPr eaLnBrk="1" hangingPunct="1">
              <a:defRPr/>
            </a:pPr>
            <a:endParaRPr lang="en-US" smtClean="0"/>
          </a:p>
        </p:txBody>
      </p:sp>
      <p:sp>
        <p:nvSpPr>
          <p:cNvPr id="21508" name="Rectangle 4"/>
          <p:cNvSpPr>
            <a:spLocks noChangeArrowheads="1"/>
          </p:cNvSpPr>
          <p:nvPr/>
        </p:nvSpPr>
        <p:spPr bwMode="auto">
          <a:xfrm>
            <a:off x="4724400" y="1676400"/>
            <a:ext cx="4114800" cy="4525963"/>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None/>
              <a:defRPr/>
            </a:pPr>
            <a:r>
              <a:rPr lang="en-US" sz="3200" b="0">
                <a:effectLst>
                  <a:outerShdw blurRad="38100" dist="38100" dir="2700000" algn="tl">
                    <a:srgbClr val="C0C0C0"/>
                  </a:outerShdw>
                </a:effectLst>
              </a:rPr>
              <a:t>MATURE</a:t>
            </a:r>
          </a:p>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Wide Channels</a:t>
            </a:r>
          </a:p>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Large floodplains</a:t>
            </a:r>
          </a:p>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Lateral erosion</a:t>
            </a:r>
          </a:p>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Gentle slopes</a:t>
            </a:r>
          </a:p>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Meanders, oxbows</a:t>
            </a:r>
          </a:p>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Fine sediment</a:t>
            </a:r>
          </a:p>
        </p:txBody>
      </p:sp>
      <p:sp>
        <p:nvSpPr>
          <p:cNvPr id="32773" name="Line 5"/>
          <p:cNvSpPr>
            <a:spLocks noChangeShapeType="1"/>
          </p:cNvSpPr>
          <p:nvPr/>
        </p:nvSpPr>
        <p:spPr bwMode="auto">
          <a:xfrm>
            <a:off x="2667000" y="1981200"/>
            <a:ext cx="1981200" cy="0"/>
          </a:xfrm>
          <a:prstGeom prst="line">
            <a:avLst/>
          </a:prstGeom>
          <a:noFill/>
          <a:ln w="76200">
            <a:solidFill>
              <a:srgbClr val="800080"/>
            </a:solidFill>
            <a:round/>
            <a:headEnd/>
            <a:tailEnd type="triangle" w="lg" len="med"/>
          </a:ln>
        </p:spPr>
        <p:txBody>
          <a:bodyPr/>
          <a:lstStyle/>
          <a:p>
            <a:endParaRPr lang="en-US"/>
          </a:p>
        </p:txBody>
      </p:sp>
      <p:sp>
        <p:nvSpPr>
          <p:cNvPr id="21513" name="Rectangle 9"/>
          <p:cNvSpPr>
            <a:spLocks noChangeArrowheads="1"/>
          </p:cNvSpPr>
          <p:nvPr/>
        </p:nvSpPr>
        <p:spPr bwMode="auto">
          <a:xfrm>
            <a:off x="457200" y="2057400"/>
            <a:ext cx="4033838" cy="41148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Narrow channels</a:t>
            </a:r>
          </a:p>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Small floodplains</a:t>
            </a:r>
          </a:p>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Downcutting</a:t>
            </a:r>
          </a:p>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Steep slopes</a:t>
            </a:r>
          </a:p>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Rapids, waterfalls</a:t>
            </a:r>
          </a:p>
          <a:p>
            <a:pPr marL="342900" indent="-342900">
              <a:spcBef>
                <a:spcPct val="20000"/>
              </a:spcBef>
              <a:buClr>
                <a:schemeClr val="hlink"/>
              </a:buClr>
              <a:buSzPct val="70000"/>
              <a:buFont typeface="Wingdings" pitchFamily="2" charset="2"/>
              <a:buChar char="n"/>
              <a:defRPr/>
            </a:pPr>
            <a:r>
              <a:rPr lang="en-US" sz="3200" b="0">
                <a:effectLst>
                  <a:outerShdw blurRad="38100" dist="38100" dir="2700000" algn="tl">
                    <a:srgbClr val="C0C0C0"/>
                  </a:outerShdw>
                </a:effectLst>
              </a:rPr>
              <a:t>Coarse sediment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21508">
                                            <p:txEl>
                                              <p:pRg st="1" end="1"/>
                                            </p:txEl>
                                          </p:spTgt>
                                        </p:tgtEl>
                                        <p:attrNameLst>
                                          <p:attrName>style.visibility</p:attrName>
                                        </p:attrNameLst>
                                      </p:cBhvr>
                                      <p:to>
                                        <p:strVal val="visible"/>
                                      </p:to>
                                    </p:set>
                                    <p:animEffect transition="in" filter="dissolve">
                                      <p:cBhvr>
                                        <p:cTn id="11" dur="500"/>
                                        <p:tgtEl>
                                          <p:spTgt spid="21508">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499"/>
                                          </p:stCondLst>
                                        </p:cTn>
                                        <p:tgtEl>
                                          <p:spTgt spid="21513">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1508">
                                            <p:txEl>
                                              <p:pRg st="2" end="2"/>
                                            </p:txEl>
                                          </p:spTgt>
                                        </p:tgtEl>
                                        <p:attrNameLst>
                                          <p:attrName>style.visibility</p:attrName>
                                        </p:attrNameLst>
                                      </p:cBhvr>
                                      <p:to>
                                        <p:strVal val="visible"/>
                                      </p:to>
                                    </p:set>
                                    <p:animEffect transition="in" filter="dissolve">
                                      <p:cBhvr>
                                        <p:cTn id="20" dur="500"/>
                                        <p:tgtEl>
                                          <p:spTgt spid="2150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21513">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21508">
                                            <p:txEl>
                                              <p:pRg st="3" end="3"/>
                                            </p:txEl>
                                          </p:spTgt>
                                        </p:tgtEl>
                                        <p:attrNameLst>
                                          <p:attrName>style.visibility</p:attrName>
                                        </p:attrNameLst>
                                      </p:cBhvr>
                                      <p:to>
                                        <p:strVal val="visible"/>
                                      </p:to>
                                    </p:set>
                                    <p:animEffect transition="in" filter="dissolve">
                                      <p:cBhvr>
                                        <p:cTn id="29" dur="500"/>
                                        <p:tgtEl>
                                          <p:spTgt spid="21508">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499"/>
                                          </p:stCondLst>
                                        </p:cTn>
                                        <p:tgtEl>
                                          <p:spTgt spid="21513">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1508">
                                            <p:txEl>
                                              <p:pRg st="4" end="4"/>
                                            </p:txEl>
                                          </p:spTgt>
                                        </p:tgtEl>
                                        <p:attrNameLst>
                                          <p:attrName>style.visibility</p:attrName>
                                        </p:attrNameLst>
                                      </p:cBhvr>
                                      <p:to>
                                        <p:strVal val="visible"/>
                                      </p:to>
                                    </p:set>
                                    <p:animEffect transition="in" filter="dissolve">
                                      <p:cBhvr>
                                        <p:cTn id="38" dur="500"/>
                                        <p:tgtEl>
                                          <p:spTgt spid="21508">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13">
                                            <p:txEl>
                                              <p:pRg st="4" end="4"/>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1508">
                                            <p:txEl>
                                              <p:pRg st="5" end="5"/>
                                            </p:txEl>
                                          </p:spTgt>
                                        </p:tgtEl>
                                        <p:attrNameLst>
                                          <p:attrName>style.visibility</p:attrName>
                                        </p:attrNameLst>
                                      </p:cBhvr>
                                      <p:to>
                                        <p:strVal val="visible"/>
                                      </p:to>
                                    </p:set>
                                    <p:animEffect transition="in" filter="dissolve">
                                      <p:cBhvr>
                                        <p:cTn id="47" dur="500"/>
                                        <p:tgtEl>
                                          <p:spTgt spid="21508">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499"/>
                                          </p:stCondLst>
                                        </p:cTn>
                                        <p:tgtEl>
                                          <p:spTgt spid="21513">
                                            <p:txEl>
                                              <p:pRg st="5" end="5"/>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nodeType="clickEffect">
                                  <p:stCondLst>
                                    <p:cond delay="0"/>
                                  </p:stCondLst>
                                  <p:childTnLst>
                                    <p:set>
                                      <p:cBhvr>
                                        <p:cTn id="55" dur="1" fill="hold">
                                          <p:stCondLst>
                                            <p:cond delay="0"/>
                                          </p:stCondLst>
                                        </p:cTn>
                                        <p:tgtEl>
                                          <p:spTgt spid="21508">
                                            <p:txEl>
                                              <p:pRg st="6" end="6"/>
                                            </p:txEl>
                                          </p:spTgt>
                                        </p:tgtEl>
                                        <p:attrNameLst>
                                          <p:attrName>style.visibility</p:attrName>
                                        </p:attrNameLst>
                                      </p:cBhvr>
                                      <p:to>
                                        <p:strVal val="visible"/>
                                      </p:to>
                                    </p:set>
                                    <p:animEffect transition="in" filter="dissolve">
                                      <p:cBhvr>
                                        <p:cTn id="56" dur="500"/>
                                        <p:tgtEl>
                                          <p:spTgt spid="2150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3"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Line 3"/>
          <p:cNvSpPr>
            <a:spLocks noChangeShapeType="1"/>
          </p:cNvSpPr>
          <p:nvPr/>
        </p:nvSpPr>
        <p:spPr bwMode="auto">
          <a:xfrm>
            <a:off x="-561975" y="1143000"/>
            <a:ext cx="10231438" cy="1588"/>
          </a:xfrm>
          <a:prstGeom prst="line">
            <a:avLst/>
          </a:prstGeom>
          <a:noFill/>
          <a:ln w="38100">
            <a:solidFill>
              <a:schemeClr val="bg1"/>
            </a:solidFill>
            <a:round/>
            <a:headEnd/>
            <a:tailEnd/>
          </a:ln>
          <a:effectLst>
            <a:outerShdw dist="35921" dir="2700000" algn="ctr" rotWithShape="0">
              <a:schemeClr val="tx1"/>
            </a:outerShdw>
          </a:effectLst>
        </p:spPr>
        <p:txBody>
          <a:bodyPr/>
          <a:lstStyle/>
          <a:p>
            <a:pPr>
              <a:defRPr/>
            </a:pPr>
            <a:endParaRPr lang="en-US"/>
          </a:p>
        </p:txBody>
      </p:sp>
      <p:grpSp>
        <p:nvGrpSpPr>
          <p:cNvPr id="2" name="Group 4"/>
          <p:cNvGrpSpPr>
            <a:grpSpLocks/>
          </p:cNvGrpSpPr>
          <p:nvPr/>
        </p:nvGrpSpPr>
        <p:grpSpPr bwMode="auto">
          <a:xfrm>
            <a:off x="0" y="0"/>
            <a:ext cx="9144000" cy="6794500"/>
            <a:chOff x="316" y="771"/>
            <a:chExt cx="5148" cy="3509"/>
          </a:xfrm>
        </p:grpSpPr>
        <p:grpSp>
          <p:nvGrpSpPr>
            <p:cNvPr id="3" name="Group 5"/>
            <p:cNvGrpSpPr>
              <a:grpSpLocks/>
            </p:cNvGrpSpPr>
            <p:nvPr/>
          </p:nvGrpSpPr>
          <p:grpSpPr bwMode="auto">
            <a:xfrm>
              <a:off x="316" y="771"/>
              <a:ext cx="5148" cy="3509"/>
              <a:chOff x="104" y="56"/>
              <a:chExt cx="5542" cy="3778"/>
            </a:xfrm>
          </p:grpSpPr>
          <p:grpSp>
            <p:nvGrpSpPr>
              <p:cNvPr id="4" name="Group 6"/>
              <p:cNvGrpSpPr>
                <a:grpSpLocks/>
              </p:cNvGrpSpPr>
              <p:nvPr/>
            </p:nvGrpSpPr>
            <p:grpSpPr bwMode="auto">
              <a:xfrm>
                <a:off x="104" y="56"/>
                <a:ext cx="5542" cy="3778"/>
                <a:chOff x="104" y="56"/>
                <a:chExt cx="5542" cy="3778"/>
              </a:xfrm>
            </p:grpSpPr>
            <p:pic>
              <p:nvPicPr>
                <p:cNvPr id="38961" name="Picture 7"/>
                <p:cNvPicPr>
                  <a:picLocks noChangeAspect="1" noChangeArrowheads="1"/>
                </p:cNvPicPr>
                <p:nvPr/>
              </p:nvPicPr>
              <p:blipFill>
                <a:blip r:embed="rId2" cstate="print"/>
                <a:srcRect/>
                <a:stretch>
                  <a:fillRect/>
                </a:stretch>
              </p:blipFill>
              <p:spPr bwMode="auto">
                <a:xfrm>
                  <a:off x="112" y="56"/>
                  <a:ext cx="5534" cy="3778"/>
                </a:xfrm>
                <a:prstGeom prst="rect">
                  <a:avLst/>
                </a:prstGeom>
                <a:noFill/>
                <a:ln w="12700">
                  <a:solidFill>
                    <a:srgbClr val="000000"/>
                  </a:solidFill>
                  <a:miter lim="800000"/>
                  <a:headEnd/>
                  <a:tailEnd/>
                </a:ln>
              </p:spPr>
            </p:pic>
            <p:sp>
              <p:nvSpPr>
                <p:cNvPr id="38962" name="Line 8"/>
                <p:cNvSpPr>
                  <a:spLocks noChangeShapeType="1"/>
                </p:cNvSpPr>
                <p:nvPr/>
              </p:nvSpPr>
              <p:spPr bwMode="auto">
                <a:xfrm>
                  <a:off x="104" y="3136"/>
                  <a:ext cx="5536" cy="0"/>
                </a:xfrm>
                <a:prstGeom prst="line">
                  <a:avLst/>
                </a:prstGeom>
                <a:noFill/>
                <a:ln w="12700">
                  <a:solidFill>
                    <a:srgbClr val="000000"/>
                  </a:solidFill>
                  <a:round/>
                  <a:headEnd type="none" w="med" len="lg"/>
                  <a:tailEnd type="none" w="med" len="lg"/>
                </a:ln>
              </p:spPr>
              <p:txBody>
                <a:bodyPr wrap="none" anchor="ctr"/>
                <a:lstStyle/>
                <a:p>
                  <a:endParaRPr lang="en-US"/>
                </a:p>
              </p:txBody>
            </p:sp>
          </p:grpSp>
          <p:grpSp>
            <p:nvGrpSpPr>
              <p:cNvPr id="5" name="Group 9"/>
              <p:cNvGrpSpPr>
                <a:grpSpLocks/>
              </p:cNvGrpSpPr>
              <p:nvPr/>
            </p:nvGrpSpPr>
            <p:grpSpPr bwMode="auto">
              <a:xfrm>
                <a:off x="1024" y="3216"/>
                <a:ext cx="192" cy="520"/>
                <a:chOff x="1024" y="3216"/>
                <a:chExt cx="192" cy="520"/>
              </a:xfrm>
            </p:grpSpPr>
            <p:sp>
              <p:nvSpPr>
                <p:cNvPr id="38959" name="Rectangle 10"/>
                <p:cNvSpPr>
                  <a:spLocks noChangeArrowheads="1"/>
                </p:cNvSpPr>
                <p:nvPr/>
              </p:nvSpPr>
              <p:spPr bwMode="auto">
                <a:xfrm>
                  <a:off x="1024" y="3216"/>
                  <a:ext cx="192" cy="80"/>
                </a:xfrm>
                <a:prstGeom prst="rect">
                  <a:avLst/>
                </a:prstGeom>
                <a:noFill/>
                <a:ln w="12700">
                  <a:solidFill>
                    <a:srgbClr val="000000"/>
                  </a:solidFill>
                  <a:miter lim="800000"/>
                  <a:headEnd type="none" w="med" len="lg"/>
                  <a:tailEnd type="none" w="med" len="lg"/>
                </a:ln>
              </p:spPr>
              <p:txBody>
                <a:bodyPr wrap="none" anchor="ctr"/>
                <a:lstStyle/>
                <a:p>
                  <a:endParaRPr lang="en-US"/>
                </a:p>
              </p:txBody>
            </p:sp>
            <p:sp>
              <p:nvSpPr>
                <p:cNvPr id="38960" name="Rectangle 11"/>
                <p:cNvSpPr>
                  <a:spLocks noChangeArrowheads="1"/>
                </p:cNvSpPr>
                <p:nvPr/>
              </p:nvSpPr>
              <p:spPr bwMode="auto">
                <a:xfrm>
                  <a:off x="1024" y="3656"/>
                  <a:ext cx="192" cy="80"/>
                </a:xfrm>
                <a:prstGeom prst="rect">
                  <a:avLst/>
                </a:prstGeom>
                <a:noFill/>
                <a:ln w="12700">
                  <a:solidFill>
                    <a:srgbClr val="000000"/>
                  </a:solidFill>
                  <a:miter lim="800000"/>
                  <a:headEnd type="none" w="med" len="lg"/>
                  <a:tailEnd type="none" w="med" len="lg"/>
                </a:ln>
              </p:spPr>
              <p:txBody>
                <a:bodyPr wrap="none" anchor="ctr"/>
                <a:lstStyle/>
                <a:p>
                  <a:endParaRPr lang="en-US"/>
                </a:p>
              </p:txBody>
            </p:sp>
          </p:grpSp>
        </p:grpSp>
        <p:sp>
          <p:nvSpPr>
            <p:cNvPr id="38918" name="Text Box 12"/>
            <p:cNvSpPr txBox="1">
              <a:spLocks noChangeArrowheads="1"/>
            </p:cNvSpPr>
            <p:nvPr/>
          </p:nvSpPr>
          <p:spPr bwMode="auto">
            <a:xfrm>
              <a:off x="1434" y="3674"/>
              <a:ext cx="1224" cy="142"/>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200">
                  <a:solidFill>
                    <a:schemeClr val="bg2"/>
                  </a:solidFill>
                  <a:latin typeface="Arial" charset="0"/>
                </a:rPr>
                <a:t>Great Lakes drainage basin</a:t>
              </a:r>
            </a:p>
          </p:txBody>
        </p:sp>
        <p:sp>
          <p:nvSpPr>
            <p:cNvPr id="38919" name="Text Box 13"/>
            <p:cNvSpPr txBox="1">
              <a:spLocks noChangeArrowheads="1"/>
            </p:cNvSpPr>
            <p:nvPr/>
          </p:nvSpPr>
          <p:spPr bwMode="auto">
            <a:xfrm>
              <a:off x="1540" y="3808"/>
              <a:ext cx="2989" cy="142"/>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200">
                  <a:solidFill>
                    <a:schemeClr val="bg2"/>
                  </a:solidFill>
                  <a:latin typeface="Arial" charset="0"/>
                </a:rPr>
                <a:t>Most polluted areas, according to the Great Lakes Water Quality Board</a:t>
              </a:r>
            </a:p>
          </p:txBody>
        </p:sp>
        <p:sp>
          <p:nvSpPr>
            <p:cNvPr id="38920" name="Text Box 14"/>
            <p:cNvSpPr txBox="1">
              <a:spLocks noChangeArrowheads="1"/>
            </p:cNvSpPr>
            <p:nvPr/>
          </p:nvSpPr>
          <p:spPr bwMode="auto">
            <a:xfrm>
              <a:off x="1511" y="3941"/>
              <a:ext cx="2527" cy="142"/>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200">
                  <a:solidFill>
                    <a:schemeClr val="bg2"/>
                  </a:solidFill>
                  <a:latin typeface="Arial" charset="0"/>
                </a:rPr>
                <a:t>“Hot spots” of toxic concentrations in water and sediments</a:t>
              </a:r>
            </a:p>
          </p:txBody>
        </p:sp>
        <p:sp>
          <p:nvSpPr>
            <p:cNvPr id="38921" name="Text Box 15"/>
            <p:cNvSpPr txBox="1">
              <a:spLocks noChangeArrowheads="1"/>
            </p:cNvSpPr>
            <p:nvPr/>
          </p:nvSpPr>
          <p:spPr bwMode="auto">
            <a:xfrm>
              <a:off x="1406" y="4075"/>
              <a:ext cx="752" cy="142"/>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200">
                  <a:solidFill>
                    <a:schemeClr val="bg2"/>
                  </a:solidFill>
                  <a:latin typeface="Arial" charset="0"/>
                </a:rPr>
                <a:t>Eutrophic areas</a:t>
              </a:r>
            </a:p>
          </p:txBody>
        </p:sp>
        <p:sp>
          <p:nvSpPr>
            <p:cNvPr id="38922" name="Text Box 16"/>
            <p:cNvSpPr txBox="1">
              <a:spLocks noChangeArrowheads="1"/>
            </p:cNvSpPr>
            <p:nvPr/>
          </p:nvSpPr>
          <p:spPr bwMode="auto">
            <a:xfrm>
              <a:off x="2776" y="925"/>
              <a:ext cx="539" cy="158"/>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400">
                  <a:solidFill>
                    <a:schemeClr val="bg2"/>
                  </a:solidFill>
                  <a:latin typeface="Arial" charset="0"/>
                </a:rPr>
                <a:t>CANADA</a:t>
              </a:r>
            </a:p>
          </p:txBody>
        </p:sp>
        <p:sp>
          <p:nvSpPr>
            <p:cNvPr id="38923" name="Text Box 17"/>
            <p:cNvSpPr txBox="1">
              <a:spLocks noChangeArrowheads="1"/>
            </p:cNvSpPr>
            <p:nvPr/>
          </p:nvSpPr>
          <p:spPr bwMode="auto">
            <a:xfrm>
              <a:off x="814" y="2204"/>
              <a:ext cx="683" cy="158"/>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400">
                  <a:solidFill>
                    <a:schemeClr val="bg2"/>
                  </a:solidFill>
                  <a:latin typeface="Arial" charset="0"/>
                </a:rPr>
                <a:t>WISCONSIN</a:t>
              </a:r>
            </a:p>
          </p:txBody>
        </p:sp>
        <p:sp>
          <p:nvSpPr>
            <p:cNvPr id="38924" name="Text Box 18"/>
            <p:cNvSpPr txBox="1">
              <a:spLocks noChangeArrowheads="1"/>
            </p:cNvSpPr>
            <p:nvPr/>
          </p:nvSpPr>
          <p:spPr bwMode="auto">
            <a:xfrm>
              <a:off x="359" y="2651"/>
              <a:ext cx="704" cy="15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400">
                  <a:solidFill>
                    <a:schemeClr val="bg2"/>
                  </a:solidFill>
                  <a:latin typeface="Arial" charset="0"/>
                </a:rPr>
                <a:t>MINNESOTA</a:t>
              </a:r>
            </a:p>
          </p:txBody>
        </p:sp>
        <p:sp>
          <p:nvSpPr>
            <p:cNvPr id="38925" name="Text Box 19"/>
            <p:cNvSpPr txBox="1">
              <a:spLocks noChangeArrowheads="1"/>
            </p:cNvSpPr>
            <p:nvPr/>
          </p:nvSpPr>
          <p:spPr bwMode="auto">
            <a:xfrm>
              <a:off x="526" y="3118"/>
              <a:ext cx="376" cy="158"/>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400">
                  <a:solidFill>
                    <a:schemeClr val="bg2"/>
                  </a:solidFill>
                  <a:latin typeface="Arial" charset="0"/>
                </a:rPr>
                <a:t>IOWA</a:t>
              </a:r>
            </a:p>
          </p:txBody>
        </p:sp>
        <p:sp>
          <p:nvSpPr>
            <p:cNvPr id="38926" name="Text Box 20"/>
            <p:cNvSpPr txBox="1">
              <a:spLocks noChangeArrowheads="1"/>
            </p:cNvSpPr>
            <p:nvPr/>
          </p:nvSpPr>
          <p:spPr bwMode="auto">
            <a:xfrm>
              <a:off x="1411" y="3319"/>
              <a:ext cx="525" cy="158"/>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400">
                  <a:solidFill>
                    <a:schemeClr val="bg2"/>
                  </a:solidFill>
                  <a:latin typeface="Arial" charset="0"/>
                </a:rPr>
                <a:t>ILLINOIS</a:t>
              </a:r>
            </a:p>
          </p:txBody>
        </p:sp>
        <p:sp>
          <p:nvSpPr>
            <p:cNvPr id="38927" name="Text Box 21"/>
            <p:cNvSpPr txBox="1">
              <a:spLocks noChangeArrowheads="1"/>
            </p:cNvSpPr>
            <p:nvPr/>
          </p:nvSpPr>
          <p:spPr bwMode="auto">
            <a:xfrm>
              <a:off x="2097" y="3393"/>
              <a:ext cx="521" cy="15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400">
                  <a:solidFill>
                    <a:schemeClr val="bg2"/>
                  </a:solidFill>
                  <a:latin typeface="Arial" charset="0"/>
                </a:rPr>
                <a:t>INDIANA</a:t>
              </a:r>
            </a:p>
          </p:txBody>
        </p:sp>
        <p:sp>
          <p:nvSpPr>
            <p:cNvPr id="38928" name="Text Box 22"/>
            <p:cNvSpPr txBox="1">
              <a:spLocks noChangeArrowheads="1"/>
            </p:cNvSpPr>
            <p:nvPr/>
          </p:nvSpPr>
          <p:spPr bwMode="auto">
            <a:xfrm>
              <a:off x="3005" y="3408"/>
              <a:ext cx="360" cy="15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400">
                  <a:solidFill>
                    <a:schemeClr val="bg2"/>
                  </a:solidFill>
                  <a:latin typeface="Arial" charset="0"/>
                </a:rPr>
                <a:t>OHIO</a:t>
              </a:r>
            </a:p>
          </p:txBody>
        </p:sp>
        <p:sp>
          <p:nvSpPr>
            <p:cNvPr id="38929" name="Text Box 23"/>
            <p:cNvSpPr txBox="1">
              <a:spLocks noChangeArrowheads="1"/>
            </p:cNvSpPr>
            <p:nvPr/>
          </p:nvSpPr>
          <p:spPr bwMode="auto">
            <a:xfrm>
              <a:off x="3822" y="3111"/>
              <a:ext cx="889" cy="15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400">
                  <a:solidFill>
                    <a:schemeClr val="bg2"/>
                  </a:solidFill>
                  <a:latin typeface="Arial" charset="0"/>
                </a:rPr>
                <a:t>PENNSYLVANIA</a:t>
              </a:r>
            </a:p>
          </p:txBody>
        </p:sp>
        <p:sp>
          <p:nvSpPr>
            <p:cNvPr id="38930" name="Text Box 24"/>
            <p:cNvSpPr txBox="1">
              <a:spLocks noChangeArrowheads="1"/>
            </p:cNvSpPr>
            <p:nvPr/>
          </p:nvSpPr>
          <p:spPr bwMode="auto">
            <a:xfrm>
              <a:off x="4431" y="2561"/>
              <a:ext cx="655" cy="15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400">
                  <a:solidFill>
                    <a:schemeClr val="bg2"/>
                  </a:solidFill>
                  <a:latin typeface="Arial" charset="0"/>
                </a:rPr>
                <a:t>NEW YORK</a:t>
              </a:r>
            </a:p>
          </p:txBody>
        </p:sp>
        <p:sp>
          <p:nvSpPr>
            <p:cNvPr id="38931" name="Text Box 25"/>
            <p:cNvSpPr txBox="1">
              <a:spLocks noChangeArrowheads="1"/>
            </p:cNvSpPr>
            <p:nvPr/>
          </p:nvSpPr>
          <p:spPr bwMode="auto">
            <a:xfrm>
              <a:off x="2202" y="2411"/>
              <a:ext cx="609" cy="15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400">
                  <a:solidFill>
                    <a:schemeClr val="bg2"/>
                  </a:solidFill>
                  <a:latin typeface="Arial" charset="0"/>
                </a:rPr>
                <a:t>MICHIGAN</a:t>
              </a:r>
            </a:p>
          </p:txBody>
        </p:sp>
        <p:sp>
          <p:nvSpPr>
            <p:cNvPr id="38932" name="Text Box 26"/>
            <p:cNvSpPr txBox="1">
              <a:spLocks noChangeArrowheads="1"/>
            </p:cNvSpPr>
            <p:nvPr/>
          </p:nvSpPr>
          <p:spPr bwMode="auto">
            <a:xfrm>
              <a:off x="1464" y="1981"/>
              <a:ext cx="609" cy="158"/>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400">
                  <a:solidFill>
                    <a:schemeClr val="bg2"/>
                  </a:solidFill>
                  <a:latin typeface="Arial" charset="0"/>
                </a:rPr>
                <a:t>MICHIGAN</a:t>
              </a:r>
            </a:p>
          </p:txBody>
        </p:sp>
        <p:sp>
          <p:nvSpPr>
            <p:cNvPr id="38933" name="Text Box 27"/>
            <p:cNvSpPr txBox="1">
              <a:spLocks noChangeArrowheads="1"/>
            </p:cNvSpPr>
            <p:nvPr/>
          </p:nvSpPr>
          <p:spPr bwMode="auto">
            <a:xfrm>
              <a:off x="1155" y="1288"/>
              <a:ext cx="520" cy="12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a:solidFill>
                    <a:schemeClr val="bg2"/>
                  </a:solidFill>
                  <a:latin typeface="Arial" charset="0"/>
                </a:rPr>
                <a:t>Nipigon Bay</a:t>
              </a:r>
              <a:endParaRPr lang="en-US" altLang="en-US" sz="2400">
                <a:solidFill>
                  <a:schemeClr val="bg2"/>
                </a:solidFill>
                <a:latin typeface="Times New Roman" pitchFamily="18" charset="0"/>
              </a:endParaRPr>
            </a:p>
          </p:txBody>
        </p:sp>
        <p:sp>
          <p:nvSpPr>
            <p:cNvPr id="38934" name="Text Box 28"/>
            <p:cNvSpPr txBox="1">
              <a:spLocks noChangeArrowheads="1"/>
            </p:cNvSpPr>
            <p:nvPr/>
          </p:nvSpPr>
          <p:spPr bwMode="auto">
            <a:xfrm>
              <a:off x="969" y="1407"/>
              <a:ext cx="540"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a:solidFill>
                    <a:schemeClr val="bg2"/>
                  </a:solidFill>
                  <a:latin typeface="Arial" charset="0"/>
                </a:rPr>
                <a:t>Thunder Bay</a:t>
              </a:r>
            </a:p>
          </p:txBody>
        </p:sp>
        <p:sp>
          <p:nvSpPr>
            <p:cNvPr id="38935" name="Text Box 29"/>
            <p:cNvSpPr txBox="1">
              <a:spLocks noChangeArrowheads="1"/>
            </p:cNvSpPr>
            <p:nvPr/>
          </p:nvSpPr>
          <p:spPr bwMode="auto">
            <a:xfrm>
              <a:off x="657" y="1712"/>
              <a:ext cx="447"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a:solidFill>
                    <a:schemeClr val="bg2"/>
                  </a:solidFill>
                  <a:latin typeface="Arial" charset="0"/>
                </a:rPr>
                <a:t>Silver Bay</a:t>
              </a:r>
            </a:p>
          </p:txBody>
        </p:sp>
        <p:sp>
          <p:nvSpPr>
            <p:cNvPr id="38936" name="Text Box 30"/>
            <p:cNvSpPr txBox="1">
              <a:spLocks noChangeArrowheads="1"/>
            </p:cNvSpPr>
            <p:nvPr/>
          </p:nvSpPr>
          <p:spPr bwMode="auto">
            <a:xfrm>
              <a:off x="367" y="1934"/>
              <a:ext cx="496" cy="12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i="1">
                  <a:solidFill>
                    <a:schemeClr val="bg2"/>
                  </a:solidFill>
                  <a:latin typeface="Arial" charset="0"/>
                </a:rPr>
                <a:t>St. Louis R.</a:t>
              </a:r>
            </a:p>
          </p:txBody>
        </p:sp>
        <p:sp>
          <p:nvSpPr>
            <p:cNvPr id="38937" name="Text Box 31"/>
            <p:cNvSpPr txBox="1">
              <a:spLocks noChangeArrowheads="1"/>
            </p:cNvSpPr>
            <p:nvPr/>
          </p:nvSpPr>
          <p:spPr bwMode="auto">
            <a:xfrm>
              <a:off x="1876" y="1385"/>
              <a:ext cx="539"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a:solidFill>
                    <a:schemeClr val="bg2"/>
                  </a:solidFill>
                  <a:latin typeface="Arial" charset="0"/>
                </a:rPr>
                <a:t>Jackfish Bay</a:t>
              </a:r>
            </a:p>
          </p:txBody>
        </p:sp>
        <p:sp>
          <p:nvSpPr>
            <p:cNvPr id="38938" name="Text Box 32"/>
            <p:cNvSpPr txBox="1">
              <a:spLocks noChangeArrowheads="1"/>
            </p:cNvSpPr>
            <p:nvPr/>
          </p:nvSpPr>
          <p:spPr bwMode="auto">
            <a:xfrm>
              <a:off x="2499" y="1795"/>
              <a:ext cx="531"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i="1">
                  <a:solidFill>
                    <a:schemeClr val="bg2"/>
                  </a:solidFill>
                  <a:latin typeface="Arial" charset="0"/>
                </a:rPr>
                <a:t>St. Mary’s R.</a:t>
              </a:r>
            </a:p>
          </p:txBody>
        </p:sp>
        <p:sp>
          <p:nvSpPr>
            <p:cNvPr id="38939" name="Text Box 33"/>
            <p:cNvSpPr txBox="1">
              <a:spLocks noChangeArrowheads="1"/>
            </p:cNvSpPr>
            <p:nvPr/>
          </p:nvSpPr>
          <p:spPr bwMode="auto">
            <a:xfrm>
              <a:off x="3169" y="1898"/>
              <a:ext cx="472" cy="12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i="1">
                  <a:solidFill>
                    <a:schemeClr val="bg2"/>
                  </a:solidFill>
                  <a:latin typeface="Arial" charset="0"/>
                </a:rPr>
                <a:t>Spanish R.</a:t>
              </a:r>
            </a:p>
          </p:txBody>
        </p:sp>
        <p:sp>
          <p:nvSpPr>
            <p:cNvPr id="38940" name="Text Box 34"/>
            <p:cNvSpPr txBox="1">
              <a:spLocks noChangeArrowheads="1"/>
            </p:cNvSpPr>
            <p:nvPr/>
          </p:nvSpPr>
          <p:spPr bwMode="auto">
            <a:xfrm>
              <a:off x="3425" y="2030"/>
              <a:ext cx="554" cy="12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a:solidFill>
                    <a:schemeClr val="bg2"/>
                  </a:solidFill>
                  <a:latin typeface="Arial" charset="0"/>
                </a:rPr>
                <a:t>Penetary Bay</a:t>
              </a:r>
              <a:endParaRPr lang="en-US" altLang="en-US" sz="1000" i="1">
                <a:solidFill>
                  <a:schemeClr val="bg2"/>
                </a:solidFill>
                <a:latin typeface="Arial" charset="0"/>
              </a:endParaRPr>
            </a:p>
          </p:txBody>
        </p:sp>
        <p:sp>
          <p:nvSpPr>
            <p:cNvPr id="38941" name="Text Box 35"/>
            <p:cNvSpPr txBox="1">
              <a:spLocks noChangeArrowheads="1"/>
            </p:cNvSpPr>
            <p:nvPr/>
          </p:nvSpPr>
          <p:spPr bwMode="auto">
            <a:xfrm>
              <a:off x="3599" y="2202"/>
              <a:ext cx="567"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a:solidFill>
                    <a:schemeClr val="bg2"/>
                  </a:solidFill>
                  <a:latin typeface="Arial" charset="0"/>
                </a:rPr>
                <a:t>Sturgeon Bay</a:t>
              </a:r>
              <a:endParaRPr lang="en-US" altLang="en-US" sz="1000" i="1">
                <a:solidFill>
                  <a:schemeClr val="bg2"/>
                </a:solidFill>
                <a:latin typeface="Arial" charset="0"/>
              </a:endParaRPr>
            </a:p>
          </p:txBody>
        </p:sp>
        <p:sp>
          <p:nvSpPr>
            <p:cNvPr id="38942" name="Text Box 36"/>
            <p:cNvSpPr txBox="1">
              <a:spLocks noChangeArrowheads="1"/>
            </p:cNvSpPr>
            <p:nvPr/>
          </p:nvSpPr>
          <p:spPr bwMode="auto">
            <a:xfrm>
              <a:off x="2943" y="2485"/>
              <a:ext cx="392" cy="205"/>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a:solidFill>
                    <a:schemeClr val="bg2"/>
                  </a:solidFill>
                  <a:latin typeface="Arial" charset="0"/>
                </a:rPr>
                <a:t>Saginaw</a:t>
              </a:r>
            </a:p>
            <a:p>
              <a:pPr algn="ctr" eaLnBrk="0" hangingPunct="0"/>
              <a:r>
                <a:rPr lang="en-US" altLang="en-US" sz="1000">
                  <a:solidFill>
                    <a:schemeClr val="bg2"/>
                  </a:solidFill>
                  <a:latin typeface="Arial" charset="0"/>
                </a:rPr>
                <a:t>Bay</a:t>
              </a:r>
            </a:p>
          </p:txBody>
        </p:sp>
        <p:sp>
          <p:nvSpPr>
            <p:cNvPr id="38943" name="Text Box 37"/>
            <p:cNvSpPr txBox="1">
              <a:spLocks noChangeArrowheads="1"/>
            </p:cNvSpPr>
            <p:nvPr/>
          </p:nvSpPr>
          <p:spPr bwMode="auto">
            <a:xfrm>
              <a:off x="2654" y="2611"/>
              <a:ext cx="467" cy="205"/>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b="0" i="1">
                  <a:solidFill>
                    <a:schemeClr val="bg2"/>
                  </a:solidFill>
                  <a:latin typeface="Arial" charset="0"/>
                </a:rPr>
                <a:t>Saginaw R.</a:t>
              </a:r>
            </a:p>
            <a:p>
              <a:pPr algn="ctr" eaLnBrk="0" hangingPunct="0"/>
              <a:r>
                <a:rPr lang="en-US" altLang="en-US" sz="1000" b="0" i="1">
                  <a:solidFill>
                    <a:schemeClr val="bg2"/>
                  </a:solidFill>
                  <a:latin typeface="Arial" charset="0"/>
                </a:rPr>
                <a:t>  System</a:t>
              </a:r>
            </a:p>
          </p:txBody>
        </p:sp>
        <p:sp>
          <p:nvSpPr>
            <p:cNvPr id="38944" name="Text Box 38"/>
            <p:cNvSpPr txBox="1">
              <a:spLocks noChangeArrowheads="1"/>
            </p:cNvSpPr>
            <p:nvPr/>
          </p:nvSpPr>
          <p:spPr bwMode="auto">
            <a:xfrm>
              <a:off x="2618" y="2796"/>
              <a:ext cx="449"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b="0" i="1">
                  <a:solidFill>
                    <a:schemeClr val="bg2"/>
                  </a:solidFill>
                  <a:latin typeface="Arial" charset="0"/>
                </a:rPr>
                <a:t>St. Clair R.</a:t>
              </a:r>
            </a:p>
          </p:txBody>
        </p:sp>
        <p:sp>
          <p:nvSpPr>
            <p:cNvPr id="38945" name="Text Box 39"/>
            <p:cNvSpPr txBox="1">
              <a:spLocks noChangeArrowheads="1"/>
            </p:cNvSpPr>
            <p:nvPr/>
          </p:nvSpPr>
          <p:spPr bwMode="auto">
            <a:xfrm>
              <a:off x="2551" y="2878"/>
              <a:ext cx="405" cy="284"/>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b="0" i="1">
                  <a:solidFill>
                    <a:schemeClr val="bg2"/>
                  </a:solidFill>
                  <a:latin typeface="Arial" charset="0"/>
                </a:rPr>
                <a:t>Detroit R.</a:t>
              </a:r>
            </a:p>
            <a:p>
              <a:pPr algn="ctr" eaLnBrk="0" hangingPunct="0"/>
              <a:r>
                <a:rPr lang="en-US" altLang="en-US" sz="1000" b="0" i="1">
                  <a:solidFill>
                    <a:schemeClr val="bg2"/>
                  </a:solidFill>
                  <a:latin typeface="Arial" charset="0"/>
                </a:rPr>
                <a:t>Rouge R.</a:t>
              </a:r>
            </a:p>
            <a:p>
              <a:pPr algn="ctr" eaLnBrk="0" hangingPunct="0"/>
              <a:r>
                <a:rPr lang="en-US" altLang="en-US" sz="1000" b="0" i="1">
                  <a:solidFill>
                    <a:schemeClr val="bg2"/>
                  </a:solidFill>
                  <a:latin typeface="Arial" charset="0"/>
                </a:rPr>
                <a:t>Raisin R.</a:t>
              </a:r>
            </a:p>
          </p:txBody>
        </p:sp>
        <p:sp>
          <p:nvSpPr>
            <p:cNvPr id="38946" name="Text Box 40"/>
            <p:cNvSpPr txBox="1">
              <a:spLocks noChangeArrowheads="1"/>
            </p:cNvSpPr>
            <p:nvPr/>
          </p:nvSpPr>
          <p:spPr bwMode="auto">
            <a:xfrm>
              <a:off x="2612" y="3160"/>
              <a:ext cx="472"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b="0" i="1">
                  <a:solidFill>
                    <a:schemeClr val="bg2"/>
                  </a:solidFill>
                  <a:latin typeface="Arial" charset="0"/>
                </a:rPr>
                <a:t>Maumee R.</a:t>
              </a:r>
            </a:p>
          </p:txBody>
        </p:sp>
        <p:sp>
          <p:nvSpPr>
            <p:cNvPr id="38947" name="Text Box 41"/>
            <p:cNvSpPr txBox="1">
              <a:spLocks noChangeArrowheads="1"/>
            </p:cNvSpPr>
            <p:nvPr/>
          </p:nvSpPr>
          <p:spPr bwMode="auto">
            <a:xfrm>
              <a:off x="2954" y="3287"/>
              <a:ext cx="369"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b="0" i="1">
                  <a:solidFill>
                    <a:schemeClr val="bg2"/>
                  </a:solidFill>
                  <a:latin typeface="Arial" charset="0"/>
                </a:rPr>
                <a:t>Black R.</a:t>
              </a:r>
            </a:p>
          </p:txBody>
        </p:sp>
        <p:sp>
          <p:nvSpPr>
            <p:cNvPr id="38948" name="Text Box 42"/>
            <p:cNvSpPr txBox="1">
              <a:spLocks noChangeArrowheads="1"/>
            </p:cNvSpPr>
            <p:nvPr/>
          </p:nvSpPr>
          <p:spPr bwMode="auto">
            <a:xfrm>
              <a:off x="3233" y="3243"/>
              <a:ext cx="393"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b="0" i="1">
                  <a:solidFill>
                    <a:schemeClr val="bg2"/>
                  </a:solidFill>
                  <a:latin typeface="Arial" charset="0"/>
                </a:rPr>
                <a:t>Rocky R.</a:t>
              </a:r>
            </a:p>
          </p:txBody>
        </p:sp>
        <p:sp>
          <p:nvSpPr>
            <p:cNvPr id="38949" name="Text Box 43"/>
            <p:cNvSpPr txBox="1">
              <a:spLocks noChangeArrowheads="1"/>
            </p:cNvSpPr>
            <p:nvPr/>
          </p:nvSpPr>
          <p:spPr bwMode="auto">
            <a:xfrm>
              <a:off x="3309" y="3153"/>
              <a:ext cx="519"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b="0" i="1">
                  <a:solidFill>
                    <a:schemeClr val="bg2"/>
                  </a:solidFill>
                  <a:latin typeface="Arial" charset="0"/>
                </a:rPr>
                <a:t>Cuyahoga R.</a:t>
              </a:r>
            </a:p>
          </p:txBody>
        </p:sp>
        <p:sp>
          <p:nvSpPr>
            <p:cNvPr id="38950" name="Text Box 44"/>
            <p:cNvSpPr txBox="1">
              <a:spLocks noChangeArrowheads="1"/>
            </p:cNvSpPr>
            <p:nvPr/>
          </p:nvSpPr>
          <p:spPr bwMode="auto">
            <a:xfrm>
              <a:off x="3397" y="3057"/>
              <a:ext cx="510"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b="0" i="1">
                  <a:solidFill>
                    <a:schemeClr val="bg2"/>
                  </a:solidFill>
                  <a:latin typeface="Arial" charset="0"/>
                </a:rPr>
                <a:t>Ashtabula R.</a:t>
              </a:r>
            </a:p>
          </p:txBody>
        </p:sp>
        <p:sp>
          <p:nvSpPr>
            <p:cNvPr id="38951" name="Text Box 45"/>
            <p:cNvSpPr txBox="1">
              <a:spLocks noChangeArrowheads="1"/>
            </p:cNvSpPr>
            <p:nvPr/>
          </p:nvSpPr>
          <p:spPr bwMode="auto">
            <a:xfrm>
              <a:off x="3084" y="2804"/>
              <a:ext cx="452" cy="12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b="0" i="1">
                  <a:solidFill>
                    <a:schemeClr val="bg2"/>
                  </a:solidFill>
                  <a:latin typeface="Arial" charset="0"/>
                </a:rPr>
                <a:t>Thames R.</a:t>
              </a:r>
            </a:p>
          </p:txBody>
        </p:sp>
        <p:sp>
          <p:nvSpPr>
            <p:cNvPr id="38952" name="Text Box 46"/>
            <p:cNvSpPr txBox="1">
              <a:spLocks noChangeArrowheads="1"/>
            </p:cNvSpPr>
            <p:nvPr/>
          </p:nvSpPr>
          <p:spPr bwMode="auto">
            <a:xfrm>
              <a:off x="3270" y="2611"/>
              <a:ext cx="392"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b="0" i="1">
                  <a:solidFill>
                    <a:schemeClr val="bg2"/>
                  </a:solidFill>
                  <a:latin typeface="Arial" charset="0"/>
                </a:rPr>
                <a:t>Grand R.</a:t>
              </a:r>
            </a:p>
          </p:txBody>
        </p:sp>
        <p:sp>
          <p:nvSpPr>
            <p:cNvPr id="38953" name="Text Box 47"/>
            <p:cNvSpPr txBox="1">
              <a:spLocks noChangeArrowheads="1"/>
            </p:cNvSpPr>
            <p:nvPr/>
          </p:nvSpPr>
          <p:spPr bwMode="auto">
            <a:xfrm>
              <a:off x="3856" y="2581"/>
              <a:ext cx="546" cy="12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a:solidFill>
                    <a:schemeClr val="bg2"/>
                  </a:solidFill>
                  <a:latin typeface="Arial" charset="0"/>
                </a:rPr>
                <a:t>Niagara Falls</a:t>
              </a:r>
            </a:p>
          </p:txBody>
        </p:sp>
        <p:sp>
          <p:nvSpPr>
            <p:cNvPr id="38954" name="Text Box 48"/>
            <p:cNvSpPr txBox="1">
              <a:spLocks noChangeArrowheads="1"/>
            </p:cNvSpPr>
            <p:nvPr/>
          </p:nvSpPr>
          <p:spPr bwMode="auto">
            <a:xfrm>
              <a:off x="3874" y="2715"/>
              <a:ext cx="456"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i="1">
                  <a:solidFill>
                    <a:schemeClr val="bg2"/>
                  </a:solidFill>
                  <a:latin typeface="Arial" charset="0"/>
                </a:rPr>
                <a:t>Niagara</a:t>
              </a:r>
              <a:r>
                <a:rPr lang="en-US" altLang="en-US" sz="1000" b="0" i="1">
                  <a:solidFill>
                    <a:schemeClr val="bg2"/>
                  </a:solidFill>
                  <a:latin typeface="Arial" charset="0"/>
                </a:rPr>
                <a:t> R.</a:t>
              </a:r>
            </a:p>
          </p:txBody>
        </p:sp>
        <p:sp>
          <p:nvSpPr>
            <p:cNvPr id="38955" name="Text Box 49"/>
            <p:cNvSpPr txBox="1">
              <a:spLocks noChangeArrowheads="1"/>
            </p:cNvSpPr>
            <p:nvPr/>
          </p:nvSpPr>
          <p:spPr bwMode="auto">
            <a:xfrm>
              <a:off x="3781" y="2804"/>
              <a:ext cx="442" cy="127"/>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i="1">
                  <a:solidFill>
                    <a:schemeClr val="bg2"/>
                  </a:solidFill>
                  <a:latin typeface="Arial" charset="0"/>
                </a:rPr>
                <a:t>Buffalo</a:t>
              </a:r>
              <a:r>
                <a:rPr lang="en-US" altLang="en-US" sz="1000" b="0" i="1">
                  <a:solidFill>
                    <a:schemeClr val="bg2"/>
                  </a:solidFill>
                  <a:latin typeface="Arial" charset="0"/>
                </a:rPr>
                <a:t> R.</a:t>
              </a:r>
            </a:p>
          </p:txBody>
        </p:sp>
        <p:sp>
          <p:nvSpPr>
            <p:cNvPr id="38956" name="Text Box 50"/>
            <p:cNvSpPr txBox="1">
              <a:spLocks noChangeArrowheads="1"/>
            </p:cNvSpPr>
            <p:nvPr/>
          </p:nvSpPr>
          <p:spPr bwMode="auto">
            <a:xfrm>
              <a:off x="4090" y="1823"/>
              <a:ext cx="610" cy="126"/>
            </a:xfrm>
            <a:prstGeom prst="rect">
              <a:avLst/>
            </a:prstGeom>
            <a:noFill/>
            <a:ln w="25400">
              <a:noFill/>
              <a:miter lim="800000"/>
              <a:headEnd type="none" w="med" len="lg"/>
              <a:tailEnd type="none" w="med" len="lg"/>
            </a:ln>
          </p:spPr>
          <p:txBody>
            <a:bodyPr wrap="none">
              <a:spAutoFit/>
            </a:bodyPr>
            <a:lstStyle/>
            <a:p>
              <a:pPr algn="ctr" eaLnBrk="0" hangingPunct="0"/>
              <a:r>
                <a:rPr lang="en-US" altLang="en-US" sz="1000" b="0" i="1">
                  <a:solidFill>
                    <a:schemeClr val="bg2"/>
                  </a:solidFill>
                  <a:latin typeface="Arial" charset="0"/>
                </a:rPr>
                <a:t>St. Lawrence R.</a:t>
              </a:r>
            </a:p>
          </p:txBody>
        </p:sp>
      </p:grpSp>
      <p:sp>
        <p:nvSpPr>
          <p:cNvPr id="38916" name="Text Box 51"/>
          <p:cNvSpPr txBox="1">
            <a:spLocks noChangeArrowheads="1"/>
          </p:cNvSpPr>
          <p:nvPr/>
        </p:nvSpPr>
        <p:spPr bwMode="auto">
          <a:xfrm>
            <a:off x="7104063" y="6445250"/>
            <a:ext cx="1790700" cy="274638"/>
          </a:xfrm>
          <a:prstGeom prst="rect">
            <a:avLst/>
          </a:prstGeom>
          <a:noFill/>
          <a:ln w="9525">
            <a:noFill/>
            <a:miter lim="800000"/>
            <a:headEnd/>
            <a:tailEnd/>
          </a:ln>
        </p:spPr>
        <p:txBody>
          <a:bodyPr>
            <a:spAutoFit/>
          </a:bodyPr>
          <a:lstStyle/>
          <a:p>
            <a:pPr algn="ctr" eaLnBrk="0" hangingPunct="0"/>
            <a:r>
              <a:rPr lang="en-US" altLang="en-US" sz="1200">
                <a:solidFill>
                  <a:schemeClr val="bg2"/>
                </a:solidFill>
                <a:latin typeface="Arial" charset="0"/>
              </a:rPr>
              <a:t>Fig. 19.7, p. 484</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6065837"/>
            <a:ext cx="8229600" cy="792163"/>
          </a:xfrm>
        </p:spPr>
        <p:txBody>
          <a:bodyPr>
            <a:normAutofit fontScale="92500" lnSpcReduction="10000"/>
          </a:bodyPr>
          <a:lstStyle/>
          <a:p>
            <a:r>
              <a:rPr lang="en-US" dirty="0" smtClean="0">
                <a:hlinkClick r:id="rId2"/>
              </a:rPr>
              <a:t>http://techalive.mtu.edu/meec/module08/GreatLakesFlow.htm</a:t>
            </a:r>
            <a:endParaRPr lang="en-US" dirty="0" smtClean="0"/>
          </a:p>
          <a:p>
            <a:endParaRPr lang="en-US" dirty="0"/>
          </a:p>
        </p:txBody>
      </p:sp>
      <p:pic>
        <p:nvPicPr>
          <p:cNvPr id="1026" name="Picture 2" descr="http://www.great-lakes.net/graphics/envt/profile.gif"/>
          <p:cNvPicPr>
            <a:picLocks noChangeAspect="1" noChangeArrowheads="1"/>
          </p:cNvPicPr>
          <p:nvPr/>
        </p:nvPicPr>
        <p:blipFill>
          <a:blip r:embed="rId3" cstate="print"/>
          <a:srcRect/>
          <a:stretch>
            <a:fillRect/>
          </a:stretch>
        </p:blipFill>
        <p:spPr bwMode="auto">
          <a:xfrm>
            <a:off x="1066800" y="1143000"/>
            <a:ext cx="7153275" cy="490537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rrowheads="1"/>
          </p:cNvSpPr>
          <p:nvPr>
            <p:ph type="title"/>
          </p:nvPr>
        </p:nvSpPr>
        <p:spPr>
          <a:xfrm>
            <a:off x="457200" y="0"/>
            <a:ext cx="8229600" cy="1143000"/>
          </a:xfrm>
        </p:spPr>
        <p:txBody>
          <a:bodyPr/>
          <a:lstStyle/>
          <a:p>
            <a:pPr eaLnBrk="1" hangingPunct="1">
              <a:defRPr/>
            </a:pPr>
            <a:r>
              <a:rPr lang="en-US" dirty="0" smtClean="0"/>
              <a:t>Great Lakes Watershed</a:t>
            </a:r>
          </a:p>
        </p:txBody>
      </p:sp>
      <p:sp>
        <p:nvSpPr>
          <p:cNvPr id="34819" name="Rectangle 3"/>
          <p:cNvSpPr>
            <a:spLocks noGrp="1" noChangeArrowheads="1"/>
          </p:cNvSpPr>
          <p:nvPr>
            <p:ph idx="1"/>
          </p:nvPr>
        </p:nvSpPr>
        <p:spPr/>
        <p:txBody>
          <a:bodyPr/>
          <a:lstStyle/>
          <a:p>
            <a:pPr eaLnBrk="1" hangingPunct="1">
              <a:defRPr/>
            </a:pPr>
            <a:endParaRPr lang="en-US" smtClean="0"/>
          </a:p>
        </p:txBody>
      </p:sp>
      <p:pic>
        <p:nvPicPr>
          <p:cNvPr id="39940" name="Picture 4"/>
          <p:cNvPicPr>
            <a:picLocks noChangeAspect="1" noChangeArrowheads="1"/>
          </p:cNvPicPr>
          <p:nvPr/>
        </p:nvPicPr>
        <p:blipFill>
          <a:blip r:embed="rId2" cstate="print"/>
          <a:srcRect l="6250" t="30208" r="40625" b="26042"/>
          <a:stretch>
            <a:fillRect/>
          </a:stretch>
        </p:blipFill>
        <p:spPr bwMode="auto">
          <a:xfrm>
            <a:off x="0" y="1211263"/>
            <a:ext cx="9144000" cy="5646737"/>
          </a:xfrm>
          <a:prstGeom prst="rect">
            <a:avLst/>
          </a:prstGeom>
          <a:noFill/>
          <a:ln w="9525">
            <a:noFill/>
            <a:miter lim="800000"/>
            <a:headEnd/>
            <a:tailEnd/>
          </a:ln>
        </p:spPr>
      </p:pic>
      <p:sp>
        <p:nvSpPr>
          <p:cNvPr id="39941" name="Line 5"/>
          <p:cNvSpPr>
            <a:spLocks noChangeShapeType="1"/>
          </p:cNvSpPr>
          <p:nvPr/>
        </p:nvSpPr>
        <p:spPr bwMode="auto">
          <a:xfrm flipV="1">
            <a:off x="3505200" y="3962400"/>
            <a:ext cx="304800" cy="152400"/>
          </a:xfrm>
          <a:prstGeom prst="line">
            <a:avLst/>
          </a:prstGeom>
          <a:noFill/>
          <a:ln w="9525">
            <a:solidFill>
              <a:schemeClr val="tx1"/>
            </a:solidFill>
            <a:round/>
            <a:headEnd/>
            <a:tailEnd type="triangle" w="med" len="med"/>
          </a:ln>
        </p:spPr>
        <p:txBody>
          <a:bodyPr/>
          <a:lstStyle/>
          <a:p>
            <a:endParaRPr lang="en-US"/>
          </a:p>
        </p:txBody>
      </p:sp>
      <p:sp>
        <p:nvSpPr>
          <p:cNvPr id="39942" name="Line 6"/>
          <p:cNvSpPr>
            <a:spLocks noChangeShapeType="1"/>
          </p:cNvSpPr>
          <p:nvPr/>
        </p:nvSpPr>
        <p:spPr bwMode="auto">
          <a:xfrm>
            <a:off x="3581400" y="4343400"/>
            <a:ext cx="381000" cy="0"/>
          </a:xfrm>
          <a:prstGeom prst="line">
            <a:avLst/>
          </a:prstGeom>
          <a:noFill/>
          <a:ln w="9525">
            <a:solidFill>
              <a:schemeClr val="tx1"/>
            </a:solidFill>
            <a:round/>
            <a:headEnd/>
            <a:tailEnd type="triangle" w="med" len="med"/>
          </a:ln>
        </p:spPr>
        <p:txBody>
          <a:bodyPr/>
          <a:lstStyle/>
          <a:p>
            <a:endParaRPr lang="en-US"/>
          </a:p>
        </p:txBody>
      </p:sp>
      <p:sp>
        <p:nvSpPr>
          <p:cNvPr id="39943" name="Line 7"/>
          <p:cNvSpPr>
            <a:spLocks noChangeShapeType="1"/>
          </p:cNvSpPr>
          <p:nvPr/>
        </p:nvSpPr>
        <p:spPr bwMode="auto">
          <a:xfrm flipV="1">
            <a:off x="3810000" y="4724400"/>
            <a:ext cx="152400" cy="228600"/>
          </a:xfrm>
          <a:prstGeom prst="line">
            <a:avLst/>
          </a:prstGeom>
          <a:noFill/>
          <a:ln w="9525">
            <a:solidFill>
              <a:schemeClr val="tx1"/>
            </a:solidFill>
            <a:round/>
            <a:headEnd/>
            <a:tailEnd type="triangle" w="med" len="med"/>
          </a:ln>
        </p:spPr>
        <p:txBody>
          <a:bodyPr/>
          <a:lstStyle/>
          <a:p>
            <a:endParaRPr lang="en-US"/>
          </a:p>
        </p:txBody>
      </p:sp>
      <p:sp>
        <p:nvSpPr>
          <p:cNvPr id="39944" name="Line 8"/>
          <p:cNvSpPr>
            <a:spLocks noChangeShapeType="1"/>
          </p:cNvSpPr>
          <p:nvPr/>
        </p:nvSpPr>
        <p:spPr bwMode="auto">
          <a:xfrm>
            <a:off x="4114800" y="5029200"/>
            <a:ext cx="152400" cy="152400"/>
          </a:xfrm>
          <a:prstGeom prst="line">
            <a:avLst/>
          </a:prstGeom>
          <a:noFill/>
          <a:ln w="9525">
            <a:solidFill>
              <a:schemeClr val="tx1"/>
            </a:solidFill>
            <a:round/>
            <a:headEnd/>
            <a:tailEnd type="triangle" w="med" len="med"/>
          </a:ln>
        </p:spPr>
        <p:txBody>
          <a:bodyPr/>
          <a:lstStyle/>
          <a:p>
            <a:endParaRPr lang="en-US"/>
          </a:p>
        </p:txBody>
      </p:sp>
      <p:sp>
        <p:nvSpPr>
          <p:cNvPr id="39945" name="Line 9"/>
          <p:cNvSpPr>
            <a:spLocks noChangeShapeType="1"/>
          </p:cNvSpPr>
          <p:nvPr/>
        </p:nvSpPr>
        <p:spPr bwMode="auto">
          <a:xfrm>
            <a:off x="3810000" y="5410200"/>
            <a:ext cx="228600" cy="76200"/>
          </a:xfrm>
          <a:prstGeom prst="line">
            <a:avLst/>
          </a:prstGeom>
          <a:noFill/>
          <a:ln w="9525">
            <a:solidFill>
              <a:schemeClr val="tx1"/>
            </a:solidFill>
            <a:round/>
            <a:headEnd/>
            <a:tailEnd type="triangle" w="med" len="med"/>
          </a:ln>
        </p:spPr>
        <p:txBody>
          <a:bodyPr/>
          <a:lstStyle/>
          <a:p>
            <a:endParaRPr lang="en-US"/>
          </a:p>
        </p:txBody>
      </p:sp>
      <p:sp>
        <p:nvSpPr>
          <p:cNvPr id="39946" name="Line 10"/>
          <p:cNvSpPr>
            <a:spLocks noChangeShapeType="1"/>
          </p:cNvSpPr>
          <p:nvPr/>
        </p:nvSpPr>
        <p:spPr bwMode="auto">
          <a:xfrm flipV="1">
            <a:off x="3962400" y="5791200"/>
            <a:ext cx="228600" cy="152400"/>
          </a:xfrm>
          <a:prstGeom prst="line">
            <a:avLst/>
          </a:prstGeom>
          <a:noFill/>
          <a:ln w="9525">
            <a:solidFill>
              <a:schemeClr val="tx1"/>
            </a:solidFill>
            <a:round/>
            <a:headEnd/>
            <a:tailEnd type="triangle" w="med" len="med"/>
          </a:ln>
        </p:spPr>
        <p:txBody>
          <a:bodyPr/>
          <a:lstStyle/>
          <a:p>
            <a:endParaRPr lang="en-US"/>
          </a:p>
        </p:txBody>
      </p:sp>
      <p:sp>
        <p:nvSpPr>
          <p:cNvPr id="39947" name="Line 11"/>
          <p:cNvSpPr>
            <a:spLocks noChangeShapeType="1"/>
          </p:cNvSpPr>
          <p:nvPr/>
        </p:nvSpPr>
        <p:spPr bwMode="auto">
          <a:xfrm flipH="1" flipV="1">
            <a:off x="3048000" y="4191000"/>
            <a:ext cx="228600" cy="152400"/>
          </a:xfrm>
          <a:prstGeom prst="line">
            <a:avLst/>
          </a:prstGeom>
          <a:noFill/>
          <a:ln w="9525">
            <a:solidFill>
              <a:schemeClr val="tx1"/>
            </a:solidFill>
            <a:round/>
            <a:headEnd/>
            <a:tailEnd type="triangle" w="med" len="med"/>
          </a:ln>
        </p:spPr>
        <p:txBody>
          <a:bodyPr/>
          <a:lstStyle/>
          <a:p>
            <a:endParaRPr lang="en-US"/>
          </a:p>
        </p:txBody>
      </p:sp>
      <p:sp>
        <p:nvSpPr>
          <p:cNvPr id="39948" name="Line 12"/>
          <p:cNvSpPr>
            <a:spLocks noChangeShapeType="1"/>
          </p:cNvSpPr>
          <p:nvPr/>
        </p:nvSpPr>
        <p:spPr bwMode="auto">
          <a:xfrm flipH="1">
            <a:off x="2743200" y="4572000"/>
            <a:ext cx="304800" cy="0"/>
          </a:xfrm>
          <a:prstGeom prst="line">
            <a:avLst/>
          </a:prstGeom>
          <a:noFill/>
          <a:ln w="9525">
            <a:solidFill>
              <a:schemeClr val="tx1"/>
            </a:solidFill>
            <a:round/>
            <a:headEnd/>
            <a:tailEnd type="triangle" w="med" len="med"/>
          </a:ln>
        </p:spPr>
        <p:txBody>
          <a:bodyPr/>
          <a:lstStyle/>
          <a:p>
            <a:endParaRPr lang="en-US"/>
          </a:p>
        </p:txBody>
      </p:sp>
      <p:sp>
        <p:nvSpPr>
          <p:cNvPr id="39949" name="Line 13"/>
          <p:cNvSpPr>
            <a:spLocks noChangeShapeType="1"/>
          </p:cNvSpPr>
          <p:nvPr/>
        </p:nvSpPr>
        <p:spPr bwMode="auto">
          <a:xfrm flipH="1">
            <a:off x="2895600" y="5181600"/>
            <a:ext cx="381000" cy="0"/>
          </a:xfrm>
          <a:prstGeom prst="line">
            <a:avLst/>
          </a:prstGeom>
          <a:noFill/>
          <a:ln w="9525">
            <a:solidFill>
              <a:schemeClr val="tx1"/>
            </a:solidFill>
            <a:round/>
            <a:headEnd/>
            <a:tailEnd type="triangle" w="med" len="med"/>
          </a:ln>
        </p:spPr>
        <p:txBody>
          <a:bodyPr/>
          <a:lstStyle/>
          <a:p>
            <a:endParaRPr lang="en-US"/>
          </a:p>
        </p:txBody>
      </p:sp>
      <p:sp>
        <p:nvSpPr>
          <p:cNvPr id="39950" name="Line 14"/>
          <p:cNvSpPr>
            <a:spLocks noChangeShapeType="1"/>
          </p:cNvSpPr>
          <p:nvPr/>
        </p:nvSpPr>
        <p:spPr bwMode="auto">
          <a:xfrm>
            <a:off x="2133600" y="3505200"/>
            <a:ext cx="304800" cy="228600"/>
          </a:xfrm>
          <a:prstGeom prst="line">
            <a:avLst/>
          </a:prstGeom>
          <a:noFill/>
          <a:ln w="9525">
            <a:solidFill>
              <a:schemeClr val="tx1"/>
            </a:solidFill>
            <a:round/>
            <a:headEnd/>
            <a:tailEnd type="triangle" w="med" len="med"/>
          </a:ln>
        </p:spPr>
        <p:txBody>
          <a:bodyPr/>
          <a:lstStyle/>
          <a:p>
            <a:endParaRPr lang="en-US"/>
          </a:p>
        </p:txBody>
      </p:sp>
      <p:sp>
        <p:nvSpPr>
          <p:cNvPr id="39951" name="Line 15"/>
          <p:cNvSpPr>
            <a:spLocks noChangeShapeType="1"/>
          </p:cNvSpPr>
          <p:nvPr/>
        </p:nvSpPr>
        <p:spPr bwMode="auto">
          <a:xfrm>
            <a:off x="1752600" y="4191000"/>
            <a:ext cx="381000" cy="228600"/>
          </a:xfrm>
          <a:prstGeom prst="line">
            <a:avLst/>
          </a:prstGeom>
          <a:noFill/>
          <a:ln w="9525">
            <a:solidFill>
              <a:schemeClr val="tx1"/>
            </a:solidFill>
            <a:round/>
            <a:headEnd/>
            <a:tailEnd type="triangle" w="med" len="med"/>
          </a:ln>
        </p:spPr>
        <p:txBody>
          <a:bodyPr/>
          <a:lstStyle/>
          <a:p>
            <a:endParaRPr lang="en-US"/>
          </a:p>
        </p:txBody>
      </p:sp>
      <p:sp>
        <p:nvSpPr>
          <p:cNvPr id="39952" name="Line 16"/>
          <p:cNvSpPr>
            <a:spLocks noChangeShapeType="1"/>
          </p:cNvSpPr>
          <p:nvPr/>
        </p:nvSpPr>
        <p:spPr bwMode="auto">
          <a:xfrm flipH="1">
            <a:off x="3429000" y="2743200"/>
            <a:ext cx="381000" cy="0"/>
          </a:xfrm>
          <a:prstGeom prst="line">
            <a:avLst/>
          </a:prstGeom>
          <a:noFill/>
          <a:ln w="9525">
            <a:solidFill>
              <a:schemeClr val="tx1"/>
            </a:solidFill>
            <a:round/>
            <a:headEnd/>
            <a:tailEnd type="triangle" w="med" len="med"/>
          </a:ln>
        </p:spPr>
        <p:txBody>
          <a:bodyPr/>
          <a:lstStyle/>
          <a:p>
            <a:endParaRPr lang="en-US"/>
          </a:p>
        </p:txBody>
      </p:sp>
      <p:sp>
        <p:nvSpPr>
          <p:cNvPr id="39953" name="Line 17"/>
          <p:cNvSpPr>
            <a:spLocks noChangeShapeType="1"/>
          </p:cNvSpPr>
          <p:nvPr/>
        </p:nvSpPr>
        <p:spPr bwMode="auto">
          <a:xfrm>
            <a:off x="1676400" y="1828800"/>
            <a:ext cx="228600" cy="304800"/>
          </a:xfrm>
          <a:prstGeom prst="line">
            <a:avLst/>
          </a:prstGeom>
          <a:noFill/>
          <a:ln w="9525">
            <a:solidFill>
              <a:schemeClr val="tx1"/>
            </a:solidFill>
            <a:round/>
            <a:headEnd/>
            <a:tailEnd type="triangle" w="med" len="med"/>
          </a:ln>
        </p:spPr>
        <p:txBody>
          <a:bodyPr/>
          <a:lstStyle/>
          <a:p>
            <a:endParaRPr lang="en-US"/>
          </a:p>
        </p:txBody>
      </p:sp>
      <p:sp>
        <p:nvSpPr>
          <p:cNvPr id="39954" name="Line 18"/>
          <p:cNvSpPr>
            <a:spLocks noChangeShapeType="1"/>
          </p:cNvSpPr>
          <p:nvPr/>
        </p:nvSpPr>
        <p:spPr bwMode="auto">
          <a:xfrm flipV="1">
            <a:off x="1600200" y="3048000"/>
            <a:ext cx="76200" cy="228600"/>
          </a:xfrm>
          <a:prstGeom prst="line">
            <a:avLst/>
          </a:prstGeom>
          <a:noFill/>
          <a:ln w="9525">
            <a:solidFill>
              <a:schemeClr val="tx1"/>
            </a:solidFill>
            <a:round/>
            <a:headEnd/>
            <a:tailEnd type="triangle" w="med" len="med"/>
          </a:ln>
        </p:spPr>
        <p:txBody>
          <a:bodyPr/>
          <a:lstStyle/>
          <a:p>
            <a:endParaRPr lang="en-US"/>
          </a:p>
        </p:txBody>
      </p:sp>
      <p:sp>
        <p:nvSpPr>
          <p:cNvPr id="39955" name="Line 19"/>
          <p:cNvSpPr>
            <a:spLocks noChangeShapeType="1"/>
          </p:cNvSpPr>
          <p:nvPr/>
        </p:nvSpPr>
        <p:spPr bwMode="auto">
          <a:xfrm flipV="1">
            <a:off x="6324600" y="4800600"/>
            <a:ext cx="1588" cy="304800"/>
          </a:xfrm>
          <a:prstGeom prst="line">
            <a:avLst/>
          </a:prstGeom>
          <a:noFill/>
          <a:ln w="9525">
            <a:solidFill>
              <a:schemeClr val="tx1"/>
            </a:solidFill>
            <a:round/>
            <a:headEnd/>
            <a:tailEnd type="triangle" w="med" len="med"/>
          </a:ln>
        </p:spPr>
        <p:txBody>
          <a:bodyPr/>
          <a:lstStyle/>
          <a:p>
            <a:endParaRPr lang="en-US"/>
          </a:p>
        </p:txBody>
      </p:sp>
      <p:sp>
        <p:nvSpPr>
          <p:cNvPr id="39956" name="Line 20"/>
          <p:cNvSpPr>
            <a:spLocks noChangeShapeType="1"/>
          </p:cNvSpPr>
          <p:nvPr/>
        </p:nvSpPr>
        <p:spPr bwMode="auto">
          <a:xfrm>
            <a:off x="6096000" y="4038600"/>
            <a:ext cx="76200" cy="381000"/>
          </a:xfrm>
          <a:prstGeom prst="line">
            <a:avLst/>
          </a:prstGeom>
          <a:noFill/>
          <a:ln w="9525">
            <a:solidFill>
              <a:schemeClr val="tx1"/>
            </a:solidFill>
            <a:round/>
            <a:headEnd/>
            <a:tailEnd type="triangle" w="med" len="med"/>
          </a:ln>
        </p:spPr>
        <p:txBody>
          <a:bodyPr/>
          <a:lstStyle/>
          <a:p>
            <a:endParaRPr lang="en-US"/>
          </a:p>
        </p:txBody>
      </p:sp>
      <p:sp>
        <p:nvSpPr>
          <p:cNvPr id="39957" name="Line 21"/>
          <p:cNvSpPr>
            <a:spLocks noChangeShapeType="1"/>
          </p:cNvSpPr>
          <p:nvPr/>
        </p:nvSpPr>
        <p:spPr bwMode="auto">
          <a:xfrm flipH="1">
            <a:off x="4495800" y="3048000"/>
            <a:ext cx="152400" cy="381000"/>
          </a:xfrm>
          <a:prstGeom prst="line">
            <a:avLst/>
          </a:prstGeom>
          <a:noFill/>
          <a:ln w="9525">
            <a:solidFill>
              <a:schemeClr val="tx1"/>
            </a:solidFill>
            <a:round/>
            <a:headEnd/>
            <a:tailEnd type="triangle" w="med" len="med"/>
          </a:ln>
        </p:spPr>
        <p:txBody>
          <a:bodyPr/>
          <a:lstStyle/>
          <a:p>
            <a:endParaRPr lang="en-US"/>
          </a:p>
        </p:txBody>
      </p:sp>
      <p:sp>
        <p:nvSpPr>
          <p:cNvPr id="39958" name="Line 22"/>
          <p:cNvSpPr>
            <a:spLocks noChangeShapeType="1"/>
          </p:cNvSpPr>
          <p:nvPr/>
        </p:nvSpPr>
        <p:spPr bwMode="auto">
          <a:xfrm flipH="1">
            <a:off x="5410200" y="3810000"/>
            <a:ext cx="304800" cy="0"/>
          </a:xfrm>
          <a:prstGeom prst="line">
            <a:avLst/>
          </a:prstGeom>
          <a:noFill/>
          <a:ln w="9525">
            <a:solidFill>
              <a:schemeClr val="tx1"/>
            </a:solidFill>
            <a:round/>
            <a:headEnd/>
            <a:tailEnd type="triangle" w="med" len="med"/>
          </a:ln>
        </p:spPr>
        <p:txBody>
          <a:bodyPr/>
          <a:lstStyle/>
          <a:p>
            <a:endParaRPr lang="en-US"/>
          </a:p>
        </p:txBody>
      </p:sp>
      <p:sp>
        <p:nvSpPr>
          <p:cNvPr id="39959" name="Line 23"/>
          <p:cNvSpPr>
            <a:spLocks noChangeShapeType="1"/>
          </p:cNvSpPr>
          <p:nvPr/>
        </p:nvSpPr>
        <p:spPr bwMode="auto">
          <a:xfrm flipH="1" flipV="1">
            <a:off x="2819400" y="5410200"/>
            <a:ext cx="152400" cy="228600"/>
          </a:xfrm>
          <a:prstGeom prst="line">
            <a:avLst/>
          </a:prstGeom>
          <a:noFill/>
          <a:ln w="9525">
            <a:solidFill>
              <a:schemeClr val="tx1"/>
            </a:solidFill>
            <a:round/>
            <a:headEnd/>
            <a:tailEnd type="triangle" w="med" len="med"/>
          </a:ln>
        </p:spPr>
        <p:txBody>
          <a:bodyPr/>
          <a:lstStyle/>
          <a:p>
            <a:endParaRPr lang="en-US"/>
          </a:p>
        </p:txBody>
      </p:sp>
      <p:sp>
        <p:nvSpPr>
          <p:cNvPr id="39960" name="Line 24"/>
          <p:cNvSpPr>
            <a:spLocks noChangeShapeType="1"/>
          </p:cNvSpPr>
          <p:nvPr/>
        </p:nvSpPr>
        <p:spPr bwMode="auto">
          <a:xfrm flipH="1">
            <a:off x="2895600" y="2133600"/>
            <a:ext cx="228600" cy="228600"/>
          </a:xfrm>
          <a:prstGeom prst="line">
            <a:avLst/>
          </a:prstGeom>
          <a:noFill/>
          <a:ln w="9525">
            <a:solidFill>
              <a:schemeClr val="tx1"/>
            </a:solidFill>
            <a:round/>
            <a:headEnd/>
            <a:tailEnd type="triangle" w="med" len="med"/>
          </a:ln>
        </p:spPr>
        <p:txBody>
          <a:bodyPr/>
          <a:lstStyle/>
          <a:p>
            <a:endParaRPr lang="en-US"/>
          </a:p>
        </p:txBody>
      </p:sp>
      <p:sp>
        <p:nvSpPr>
          <p:cNvPr id="39961" name="Line 25"/>
          <p:cNvSpPr>
            <a:spLocks noChangeShapeType="1"/>
          </p:cNvSpPr>
          <p:nvPr/>
        </p:nvSpPr>
        <p:spPr bwMode="auto">
          <a:xfrm>
            <a:off x="6553200" y="2667000"/>
            <a:ext cx="1219200" cy="838200"/>
          </a:xfrm>
          <a:prstGeom prst="line">
            <a:avLst/>
          </a:prstGeom>
          <a:noFill/>
          <a:ln w="9525">
            <a:solidFill>
              <a:schemeClr val="tx1"/>
            </a:solidFill>
            <a:round/>
            <a:headEnd/>
            <a:tailEnd type="triangle" w="med" len="med"/>
          </a:ln>
        </p:spPr>
        <p:txBody>
          <a:bodyPr/>
          <a:lstStyle/>
          <a:p>
            <a:endParaRPr lang="en-US"/>
          </a:p>
        </p:txBody>
      </p:sp>
      <p:sp>
        <p:nvSpPr>
          <p:cNvPr id="39962" name="Line 26"/>
          <p:cNvSpPr>
            <a:spLocks noChangeShapeType="1"/>
          </p:cNvSpPr>
          <p:nvPr/>
        </p:nvSpPr>
        <p:spPr bwMode="auto">
          <a:xfrm>
            <a:off x="5334000" y="2667000"/>
            <a:ext cx="1905000" cy="1219200"/>
          </a:xfrm>
          <a:prstGeom prst="line">
            <a:avLst/>
          </a:prstGeom>
          <a:noFill/>
          <a:ln w="9525">
            <a:solidFill>
              <a:schemeClr val="tx1"/>
            </a:solidFill>
            <a:round/>
            <a:headEnd/>
            <a:tailEnd type="triangle" w="med" len="med"/>
          </a:ln>
        </p:spPr>
        <p:txBody>
          <a:bodyPr/>
          <a:lstStyle/>
          <a:p>
            <a:endParaRPr lang="en-US"/>
          </a:p>
        </p:txBody>
      </p:sp>
      <p:sp>
        <p:nvSpPr>
          <p:cNvPr id="39963" name="Line 27"/>
          <p:cNvSpPr>
            <a:spLocks noChangeShapeType="1"/>
          </p:cNvSpPr>
          <p:nvPr/>
        </p:nvSpPr>
        <p:spPr bwMode="auto">
          <a:xfrm flipH="1">
            <a:off x="8077200" y="3429000"/>
            <a:ext cx="685800" cy="0"/>
          </a:xfrm>
          <a:prstGeom prst="line">
            <a:avLst/>
          </a:prstGeom>
          <a:noFill/>
          <a:ln w="9525">
            <a:solidFill>
              <a:schemeClr val="tx1"/>
            </a:solidFill>
            <a:round/>
            <a:headEnd/>
            <a:tailEnd type="triangle" w="med" len="med"/>
          </a:ln>
        </p:spPr>
        <p:txBody>
          <a:bodyPr/>
          <a:lstStyle/>
          <a:p>
            <a:endParaRPr lang="en-US"/>
          </a:p>
        </p:txBody>
      </p:sp>
      <p:sp>
        <p:nvSpPr>
          <p:cNvPr id="39964" name="Line 28"/>
          <p:cNvSpPr>
            <a:spLocks noChangeShapeType="1"/>
          </p:cNvSpPr>
          <p:nvPr/>
        </p:nvSpPr>
        <p:spPr bwMode="auto">
          <a:xfrm flipH="1" flipV="1">
            <a:off x="7315200" y="3962400"/>
            <a:ext cx="457200" cy="152400"/>
          </a:xfrm>
          <a:prstGeom prst="line">
            <a:avLst/>
          </a:prstGeom>
          <a:noFill/>
          <a:ln w="9525">
            <a:solidFill>
              <a:schemeClr val="tx1"/>
            </a:solidFill>
            <a:round/>
            <a:headEnd/>
            <a:tailEnd type="triangle" w="med" len="med"/>
          </a:ln>
        </p:spPr>
        <p:txBody>
          <a:bodyPr/>
          <a:lstStyle/>
          <a:p>
            <a:endParaRPr lang="en-US"/>
          </a:p>
        </p:txBody>
      </p:sp>
      <p:sp>
        <p:nvSpPr>
          <p:cNvPr id="39965" name="Line 29"/>
          <p:cNvSpPr>
            <a:spLocks noChangeShapeType="1"/>
          </p:cNvSpPr>
          <p:nvPr/>
        </p:nvSpPr>
        <p:spPr bwMode="auto">
          <a:xfrm flipH="1">
            <a:off x="7086600" y="4495800"/>
            <a:ext cx="381000" cy="0"/>
          </a:xfrm>
          <a:prstGeom prst="line">
            <a:avLst/>
          </a:prstGeom>
          <a:noFill/>
          <a:ln w="9525">
            <a:solidFill>
              <a:schemeClr val="tx1"/>
            </a:solidFill>
            <a:round/>
            <a:headEnd/>
            <a:tailEnd type="triangle" w="med" len="med"/>
          </a:ln>
        </p:spPr>
        <p:txBody>
          <a:bodyPr/>
          <a:lstStyle/>
          <a:p>
            <a:endParaRPr lang="en-US"/>
          </a:p>
        </p:txBody>
      </p:sp>
      <p:sp>
        <p:nvSpPr>
          <p:cNvPr id="39966" name="Line 30"/>
          <p:cNvSpPr>
            <a:spLocks noChangeShapeType="1"/>
          </p:cNvSpPr>
          <p:nvPr/>
        </p:nvSpPr>
        <p:spPr bwMode="auto">
          <a:xfrm>
            <a:off x="5105400" y="4800600"/>
            <a:ext cx="1588" cy="381000"/>
          </a:xfrm>
          <a:prstGeom prst="line">
            <a:avLst/>
          </a:prstGeom>
          <a:noFill/>
          <a:ln w="9525">
            <a:solidFill>
              <a:schemeClr val="tx1"/>
            </a:solidFill>
            <a:round/>
            <a:headEnd/>
            <a:tailEnd type="triangle" w="med" len="med"/>
          </a:ln>
        </p:spPr>
        <p:txBody>
          <a:bodyPr/>
          <a:lstStyle/>
          <a:p>
            <a:endParaRPr lang="en-US"/>
          </a:p>
        </p:txBody>
      </p:sp>
      <p:sp>
        <p:nvSpPr>
          <p:cNvPr id="39967" name="Line 31"/>
          <p:cNvSpPr>
            <a:spLocks noChangeShapeType="1"/>
          </p:cNvSpPr>
          <p:nvPr/>
        </p:nvSpPr>
        <p:spPr bwMode="auto">
          <a:xfrm flipH="1" flipV="1">
            <a:off x="4800600" y="4343400"/>
            <a:ext cx="228600" cy="76200"/>
          </a:xfrm>
          <a:prstGeom prst="line">
            <a:avLst/>
          </a:prstGeom>
          <a:noFill/>
          <a:ln w="9525">
            <a:solidFill>
              <a:schemeClr val="tx1"/>
            </a:solidFill>
            <a:round/>
            <a:headEnd/>
            <a:tailEnd type="triangle" w="med" len="med"/>
          </a:ln>
        </p:spPr>
        <p:txBody>
          <a:bodyPr/>
          <a:lstStyle/>
          <a:p>
            <a:endParaRPr lang="en-US"/>
          </a:p>
        </p:txBody>
      </p:sp>
      <p:sp>
        <p:nvSpPr>
          <p:cNvPr id="39968" name="Line 32"/>
          <p:cNvSpPr>
            <a:spLocks noChangeShapeType="1"/>
          </p:cNvSpPr>
          <p:nvPr/>
        </p:nvSpPr>
        <p:spPr bwMode="auto">
          <a:xfrm>
            <a:off x="5410200" y="4572000"/>
            <a:ext cx="152400" cy="76200"/>
          </a:xfrm>
          <a:prstGeom prst="line">
            <a:avLst/>
          </a:prstGeom>
          <a:noFill/>
          <a:ln w="9525">
            <a:solidFill>
              <a:schemeClr val="tx1"/>
            </a:solidFill>
            <a:round/>
            <a:headEnd/>
            <a:tailEnd type="triangle" w="med" len="med"/>
          </a:ln>
        </p:spPr>
        <p:txBody>
          <a:bodyPr/>
          <a:lstStyle/>
          <a:p>
            <a:endParaRPr lang="en-US"/>
          </a:p>
        </p:txBody>
      </p:sp>
      <p:sp>
        <p:nvSpPr>
          <p:cNvPr id="39969" name="Line 33"/>
          <p:cNvSpPr>
            <a:spLocks noChangeShapeType="1"/>
          </p:cNvSpPr>
          <p:nvPr/>
        </p:nvSpPr>
        <p:spPr bwMode="auto">
          <a:xfrm>
            <a:off x="228600" y="2819400"/>
            <a:ext cx="304800" cy="76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p:txBody>
          <a:bodyPr/>
          <a:lstStyle/>
          <a:p>
            <a:pPr eaLnBrk="1" hangingPunct="1">
              <a:defRPr/>
            </a:pPr>
            <a:r>
              <a:rPr lang="en-US" smtClean="0"/>
              <a:t>YOUNG Stream</a:t>
            </a:r>
          </a:p>
        </p:txBody>
      </p:sp>
      <p:sp>
        <p:nvSpPr>
          <p:cNvPr id="94211" name="Rectangle 3"/>
          <p:cNvSpPr>
            <a:spLocks noGrp="1" noChangeArrowheads="1"/>
          </p:cNvSpPr>
          <p:nvPr>
            <p:ph type="body" sz="half" idx="1"/>
          </p:nvPr>
        </p:nvSpPr>
        <p:spPr/>
        <p:txBody>
          <a:bodyPr/>
          <a:lstStyle/>
          <a:p>
            <a:pPr eaLnBrk="1" hangingPunct="1">
              <a:defRPr/>
            </a:pPr>
            <a:r>
              <a:rPr lang="en-US" smtClean="0"/>
              <a:t>V – shaped valleys</a:t>
            </a:r>
          </a:p>
          <a:p>
            <a:pPr eaLnBrk="1" hangingPunct="1">
              <a:defRPr/>
            </a:pPr>
            <a:r>
              <a:rPr lang="en-US" smtClean="0"/>
              <a:t>Erodes away at bed (more than sides)</a:t>
            </a:r>
          </a:p>
          <a:p>
            <a:pPr eaLnBrk="1" hangingPunct="1">
              <a:defRPr/>
            </a:pPr>
            <a:r>
              <a:rPr lang="en-US" smtClean="0"/>
              <a:t>Waterfalls and Rapids are common.</a:t>
            </a:r>
          </a:p>
          <a:p>
            <a:pPr eaLnBrk="1" hangingPunct="1">
              <a:defRPr/>
            </a:pPr>
            <a:r>
              <a:rPr lang="en-US" smtClean="0"/>
              <a:t>Few Tributaries</a:t>
            </a:r>
          </a:p>
        </p:txBody>
      </p:sp>
      <p:pic>
        <p:nvPicPr>
          <p:cNvPr id="38916" name="Picture 5" descr="stream_600"/>
          <p:cNvPicPr>
            <a:picLocks noGrp="1" noChangeAspect="1" noChangeArrowheads="1"/>
          </p:cNvPicPr>
          <p:nvPr>
            <p:ph sz="half" idx="2"/>
          </p:nvPr>
        </p:nvPicPr>
        <p:blipFill>
          <a:blip r:embed="rId2" cstate="print"/>
          <a:stretch>
            <a:fillRect/>
          </a:stretch>
        </p:blipFill>
        <p:spPr>
          <a:xfrm>
            <a:off x="5162617" y="1600200"/>
            <a:ext cx="3009765" cy="4525963"/>
          </a:xfr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rrowheads="1"/>
          </p:cNvSpPr>
          <p:nvPr>
            <p:ph type="title"/>
          </p:nvPr>
        </p:nvSpPr>
        <p:spPr/>
        <p:txBody>
          <a:bodyPr/>
          <a:lstStyle/>
          <a:p>
            <a:pPr eaLnBrk="1" hangingPunct="1">
              <a:defRPr/>
            </a:pPr>
            <a:r>
              <a:rPr lang="en-US" smtClean="0"/>
              <a:t>OLD Rivers</a:t>
            </a:r>
          </a:p>
        </p:txBody>
      </p:sp>
      <p:sp>
        <p:nvSpPr>
          <p:cNvPr id="95235" name="Rectangle 3"/>
          <p:cNvSpPr>
            <a:spLocks noGrp="1" noChangeArrowheads="1"/>
          </p:cNvSpPr>
          <p:nvPr>
            <p:ph type="body" sz="half" idx="1"/>
          </p:nvPr>
        </p:nvSpPr>
        <p:spPr>
          <a:xfrm>
            <a:off x="457200" y="1600200"/>
            <a:ext cx="8686800" cy="3733800"/>
          </a:xfrm>
        </p:spPr>
        <p:txBody>
          <a:bodyPr/>
          <a:lstStyle/>
          <a:p>
            <a:pPr eaLnBrk="1" hangingPunct="1">
              <a:defRPr/>
            </a:pPr>
            <a:r>
              <a:rPr lang="en-US" smtClean="0"/>
              <a:t>Well established tributaries</a:t>
            </a:r>
          </a:p>
          <a:p>
            <a:pPr eaLnBrk="1" hangingPunct="1">
              <a:defRPr/>
            </a:pPr>
            <a:r>
              <a:rPr lang="en-US" smtClean="0"/>
              <a:t>Drains effectively</a:t>
            </a:r>
          </a:p>
          <a:p>
            <a:pPr eaLnBrk="1" hangingPunct="1">
              <a:defRPr/>
            </a:pPr>
            <a:r>
              <a:rPr lang="en-US" smtClean="0"/>
              <a:t>Carries LARGE amounts of water</a:t>
            </a:r>
          </a:p>
          <a:p>
            <a:pPr eaLnBrk="1" hangingPunct="1">
              <a:defRPr/>
            </a:pPr>
            <a:r>
              <a:rPr lang="en-US" smtClean="0"/>
              <a:t>Does not get deeper, (Erodes from Sides)</a:t>
            </a:r>
          </a:p>
        </p:txBody>
      </p:sp>
      <p:pic>
        <p:nvPicPr>
          <p:cNvPr id="39940" name="Picture 5" descr="detroit-river-heritage-trail"/>
          <p:cNvPicPr>
            <a:picLocks noGrp="1" noChangeAspect="1" noChangeArrowheads="1"/>
          </p:cNvPicPr>
          <p:nvPr>
            <p:ph sz="half" idx="2"/>
          </p:nvPr>
        </p:nvPicPr>
        <p:blipFill>
          <a:blip r:embed="rId2" cstate="print"/>
          <a:stretch>
            <a:fillRect/>
          </a:stretch>
        </p:blipFill>
        <p:spPr>
          <a:xfrm>
            <a:off x="5238750" y="2434431"/>
            <a:ext cx="2857500" cy="2857500"/>
          </a:xfr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70" name="Rectangle 14"/>
          <p:cNvSpPr>
            <a:spLocks noGrp="1" noRot="1" noChangeArrowheads="1"/>
          </p:cNvSpPr>
          <p:nvPr>
            <p:ph type="title"/>
          </p:nvPr>
        </p:nvSpPr>
        <p:spPr/>
        <p:txBody>
          <a:bodyPr/>
          <a:lstStyle/>
          <a:p>
            <a:pPr eaLnBrk="1" hangingPunct="1">
              <a:defRPr/>
            </a:pPr>
            <a:endParaRPr lang="en-US" smtClean="0"/>
          </a:p>
        </p:txBody>
      </p:sp>
      <p:pic>
        <p:nvPicPr>
          <p:cNvPr id="40963" name="Picture 5" descr="V-shapedvalley"/>
          <p:cNvPicPr>
            <a:picLocks noGrp="1" noChangeAspect="1" noChangeArrowheads="1"/>
          </p:cNvPicPr>
          <p:nvPr>
            <p:ph sz="half" idx="1"/>
          </p:nvPr>
        </p:nvPicPr>
        <p:blipFill>
          <a:blip r:embed="rId2" cstate="print"/>
          <a:srcRect/>
          <a:stretch>
            <a:fillRect/>
          </a:stretch>
        </p:blipFill>
        <p:spPr>
          <a:xfrm>
            <a:off x="228600" y="762000"/>
            <a:ext cx="3200400" cy="2398713"/>
          </a:xfrm>
          <a:noFill/>
        </p:spPr>
      </p:pic>
      <p:pic>
        <p:nvPicPr>
          <p:cNvPr id="40964" name="Picture 9" descr="streammeander"/>
          <p:cNvPicPr>
            <a:picLocks noGrp="1" noChangeAspect="1" noChangeArrowheads="1"/>
          </p:cNvPicPr>
          <p:nvPr>
            <p:ph sz="quarter" idx="2"/>
          </p:nvPr>
        </p:nvPicPr>
        <p:blipFill>
          <a:blip r:embed="rId3" cstate="print"/>
          <a:srcRect/>
          <a:stretch>
            <a:fillRect/>
          </a:stretch>
        </p:blipFill>
        <p:spPr>
          <a:xfrm>
            <a:off x="2895600" y="2819400"/>
            <a:ext cx="3073400" cy="2185988"/>
          </a:xfrm>
          <a:noFill/>
        </p:spPr>
      </p:pic>
      <p:pic>
        <p:nvPicPr>
          <p:cNvPr id="40965" name="Picture 13" descr="CharleyRiverAtYukon1"/>
          <p:cNvPicPr>
            <a:picLocks noGrp="1" noChangeAspect="1" noChangeArrowheads="1"/>
          </p:cNvPicPr>
          <p:nvPr>
            <p:ph sz="quarter" idx="3"/>
          </p:nvPr>
        </p:nvPicPr>
        <p:blipFill>
          <a:blip r:embed="rId4" cstate="print"/>
          <a:stretch>
            <a:fillRect/>
          </a:stretch>
        </p:blipFill>
        <p:spPr>
          <a:xfrm>
            <a:off x="4955950" y="3938588"/>
            <a:ext cx="3423100" cy="2187575"/>
          </a:xfrm>
          <a:noFill/>
        </p:spPr>
      </p:pic>
      <p:sp>
        <p:nvSpPr>
          <p:cNvPr id="40966" name="WordArt 16"/>
          <p:cNvSpPr>
            <a:spLocks noChangeArrowheads="1" noChangeShapeType="1" noTextEdit="1"/>
          </p:cNvSpPr>
          <p:nvPr/>
        </p:nvSpPr>
        <p:spPr bwMode="auto">
          <a:xfrm>
            <a:off x="457200" y="152400"/>
            <a:ext cx="2647950" cy="533400"/>
          </a:xfrm>
          <a:prstGeom prst="rect">
            <a:avLst/>
          </a:prstGeom>
        </p:spPr>
        <p:txBody>
          <a:bodyPr wrap="none" fromWordArt="1">
            <a:prstTxWarp prst="textDeflate">
              <a:avLst>
                <a:gd name="adj" fmla="val 26227"/>
              </a:avLst>
            </a:prstTxWarp>
          </a:bodyPr>
          <a:lstStyle/>
          <a:p>
            <a:pPr algn="ctr"/>
            <a:r>
              <a:rPr lang="en-US" sz="3600" kern="10">
                <a:ln w="9525">
                  <a:solidFill>
                    <a:schemeClr val="tx1"/>
                  </a:solidFill>
                  <a:round/>
                  <a:headEnd/>
                  <a:tailEnd/>
                </a:ln>
                <a:solidFill>
                  <a:srgbClr val="000000"/>
                </a:solidFill>
                <a:latin typeface="Impact"/>
              </a:rPr>
              <a:t>YOUNG Stream</a:t>
            </a:r>
          </a:p>
        </p:txBody>
      </p:sp>
      <p:sp>
        <p:nvSpPr>
          <p:cNvPr id="40967" name="WordArt 17"/>
          <p:cNvSpPr>
            <a:spLocks noChangeArrowheads="1" noChangeShapeType="1" noTextEdit="1"/>
          </p:cNvSpPr>
          <p:nvPr/>
        </p:nvSpPr>
        <p:spPr bwMode="auto">
          <a:xfrm>
            <a:off x="3048000" y="2286000"/>
            <a:ext cx="2895600" cy="533400"/>
          </a:xfrm>
          <a:prstGeom prst="rect">
            <a:avLst/>
          </a:prstGeom>
        </p:spPr>
        <p:txBody>
          <a:bodyPr wrap="none" fromWordArt="1">
            <a:prstTxWarp prst="textDeflate">
              <a:avLst>
                <a:gd name="adj" fmla="val 26227"/>
              </a:avLst>
            </a:prstTxWarp>
          </a:bodyPr>
          <a:lstStyle/>
          <a:p>
            <a:pPr algn="ctr"/>
            <a:r>
              <a:rPr lang="en-US" sz="3600" kern="10">
                <a:ln w="9525">
                  <a:solidFill>
                    <a:schemeClr val="tx1"/>
                  </a:solidFill>
                  <a:round/>
                  <a:headEnd/>
                  <a:tailEnd/>
                </a:ln>
                <a:solidFill>
                  <a:srgbClr val="000000"/>
                </a:solidFill>
                <a:latin typeface="Impact"/>
              </a:rPr>
              <a:t>Mature Stream/River</a:t>
            </a:r>
          </a:p>
        </p:txBody>
      </p:sp>
      <p:sp>
        <p:nvSpPr>
          <p:cNvPr id="40968" name="WordArt 18"/>
          <p:cNvSpPr>
            <a:spLocks noChangeArrowheads="1" noChangeShapeType="1" noTextEdit="1"/>
          </p:cNvSpPr>
          <p:nvPr/>
        </p:nvSpPr>
        <p:spPr bwMode="auto">
          <a:xfrm>
            <a:off x="6248400" y="4038600"/>
            <a:ext cx="2647950" cy="533400"/>
          </a:xfrm>
          <a:prstGeom prst="rect">
            <a:avLst/>
          </a:prstGeom>
        </p:spPr>
        <p:txBody>
          <a:bodyPr wrap="none" fromWordArt="1">
            <a:prstTxWarp prst="textDeflate">
              <a:avLst>
                <a:gd name="adj" fmla="val 26227"/>
              </a:avLst>
            </a:prstTxWarp>
          </a:bodyPr>
          <a:lstStyle/>
          <a:p>
            <a:pPr algn="ctr"/>
            <a:r>
              <a:rPr lang="en-US" sz="3600" kern="10">
                <a:ln w="9525">
                  <a:solidFill>
                    <a:schemeClr val="tx1"/>
                  </a:solidFill>
                  <a:round/>
                  <a:headEnd/>
                  <a:tailEnd/>
                </a:ln>
                <a:solidFill>
                  <a:srgbClr val="000000"/>
                </a:solidFill>
                <a:latin typeface="Impact"/>
              </a:rPr>
              <a:t>OLD River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eaLnBrk="1" hangingPunct="1">
              <a:defRPr/>
            </a:pPr>
            <a:r>
              <a:rPr lang="en-US" dirty="0" smtClean="0">
                <a:solidFill>
                  <a:schemeClr val="accent2"/>
                </a:solidFill>
              </a:rPr>
              <a:t>FLOODS</a:t>
            </a:r>
          </a:p>
        </p:txBody>
      </p:sp>
      <p:sp>
        <p:nvSpPr>
          <p:cNvPr id="40963" name="Rectangle 3"/>
          <p:cNvSpPr>
            <a:spLocks noGrp="1" noChangeArrowheads="1"/>
          </p:cNvSpPr>
          <p:nvPr>
            <p:ph type="body" sz="half" idx="1"/>
          </p:nvPr>
        </p:nvSpPr>
        <p:spPr>
          <a:xfrm>
            <a:off x="457200" y="1447800"/>
            <a:ext cx="8382000" cy="3048000"/>
          </a:xfrm>
        </p:spPr>
        <p:txBody>
          <a:bodyPr/>
          <a:lstStyle/>
          <a:p>
            <a:pPr eaLnBrk="1" hangingPunct="1">
              <a:defRPr/>
            </a:pPr>
            <a:r>
              <a:rPr lang="en-US" sz="2800" smtClean="0"/>
              <a:t>Stream overflows channel</a:t>
            </a:r>
          </a:p>
          <a:p>
            <a:pPr eaLnBrk="1" hangingPunct="1">
              <a:defRPr/>
            </a:pPr>
            <a:r>
              <a:rPr lang="en-US" sz="2800" smtClean="0"/>
              <a:t>Causes</a:t>
            </a:r>
          </a:p>
          <a:p>
            <a:pPr lvl="1" eaLnBrk="1" hangingPunct="1">
              <a:defRPr/>
            </a:pPr>
            <a:r>
              <a:rPr lang="en-US" sz="2400" smtClean="0"/>
              <a:t>Weather events</a:t>
            </a:r>
          </a:p>
          <a:p>
            <a:pPr lvl="1" eaLnBrk="1" hangingPunct="1">
              <a:defRPr/>
            </a:pPr>
            <a:r>
              <a:rPr lang="en-US" sz="2400" smtClean="0"/>
              <a:t>Dams break</a:t>
            </a:r>
          </a:p>
          <a:p>
            <a:pPr eaLnBrk="1" hangingPunct="1">
              <a:defRPr/>
            </a:pPr>
            <a:r>
              <a:rPr lang="en-US" sz="2800" smtClean="0"/>
              <a:t>(+) Provides “fertilizer” for floodplain</a:t>
            </a:r>
          </a:p>
          <a:p>
            <a:pPr eaLnBrk="1" hangingPunct="1">
              <a:defRPr/>
            </a:pPr>
            <a:r>
              <a:rPr lang="en-US" sz="2800" smtClean="0"/>
              <a:t>(-) Most destructive of all geologic hazards</a:t>
            </a:r>
          </a:p>
        </p:txBody>
      </p:sp>
      <p:pic>
        <p:nvPicPr>
          <p:cNvPr id="40964" name="Picture 4" descr="natural_levees"/>
          <p:cNvPicPr>
            <a:picLocks noGrp="1" noChangeAspect="1" noChangeArrowheads="1"/>
          </p:cNvPicPr>
          <p:nvPr>
            <p:ph sz="half" idx="2"/>
          </p:nvPr>
        </p:nvPicPr>
        <p:blipFill>
          <a:blip r:embed="rId2" cstate="print"/>
          <a:srcRect/>
          <a:stretch>
            <a:fillRect/>
          </a:stretch>
        </p:blipFill>
        <p:spPr>
          <a:xfrm>
            <a:off x="381000" y="4405313"/>
            <a:ext cx="8458200" cy="2452687"/>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additive="base">
                                        <p:cTn id="7" dur="500"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0963">
                                            <p:txEl>
                                              <p:pRg st="1" end="1"/>
                                            </p:txEl>
                                          </p:spTgt>
                                        </p:tgtEl>
                                        <p:attrNameLst>
                                          <p:attrName>style.visibility</p:attrName>
                                        </p:attrNameLst>
                                      </p:cBhvr>
                                      <p:to>
                                        <p:strVal val="visible"/>
                                      </p:to>
                                    </p:set>
                                    <p:anim calcmode="lin" valueType="num">
                                      <p:cBhvr additive="base">
                                        <p:cTn id="13"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40963">
                                            <p:txEl>
                                              <p:pRg st="2" end="2"/>
                                            </p:txEl>
                                          </p:spTgt>
                                        </p:tgtEl>
                                        <p:attrNameLst>
                                          <p:attrName>style.visibility</p:attrName>
                                        </p:attrNameLst>
                                      </p:cBhvr>
                                      <p:to>
                                        <p:strVal val="visible"/>
                                      </p:to>
                                    </p:set>
                                    <p:anim calcmode="lin" valueType="num">
                                      <p:cBhvr additive="base">
                                        <p:cTn id="17"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0963">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40963">
                                            <p:txEl>
                                              <p:pRg st="3" end="3"/>
                                            </p:txEl>
                                          </p:spTgt>
                                        </p:tgtEl>
                                        <p:attrNameLst>
                                          <p:attrName>style.visibility</p:attrName>
                                        </p:attrNameLst>
                                      </p:cBhvr>
                                      <p:to>
                                        <p:strVal val="visible"/>
                                      </p:to>
                                    </p:set>
                                    <p:anim calcmode="lin" valueType="num">
                                      <p:cBhvr additive="base">
                                        <p:cTn id="21" dur="500"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09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40963">
                                            <p:txEl>
                                              <p:pRg st="4" end="4"/>
                                            </p:txEl>
                                          </p:spTgt>
                                        </p:tgtEl>
                                        <p:attrNameLst>
                                          <p:attrName>style.visibility</p:attrName>
                                        </p:attrNameLst>
                                      </p:cBhvr>
                                      <p:to>
                                        <p:strVal val="visible"/>
                                      </p:to>
                                    </p:set>
                                    <p:anim calcmode="lin" valueType="num">
                                      <p:cBhvr additive="base">
                                        <p:cTn id="27"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09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40963">
                                            <p:txEl>
                                              <p:pRg st="5" end="5"/>
                                            </p:txEl>
                                          </p:spTgt>
                                        </p:tgtEl>
                                        <p:attrNameLst>
                                          <p:attrName>style.visibility</p:attrName>
                                        </p:attrNameLst>
                                      </p:cBhvr>
                                      <p:to>
                                        <p:strVal val="visible"/>
                                      </p:to>
                                    </p:set>
                                    <p:anim calcmode="lin" valueType="num">
                                      <p:cBhvr additive="base">
                                        <p:cTn id="33"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09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rrowheads="1"/>
          </p:cNvSpPr>
          <p:nvPr>
            <p:ph type="title"/>
          </p:nvPr>
        </p:nvSpPr>
        <p:spPr>
          <a:xfrm>
            <a:off x="762000" y="228600"/>
            <a:ext cx="7772400" cy="1676400"/>
          </a:xfrm>
        </p:spPr>
        <p:txBody>
          <a:bodyPr/>
          <a:lstStyle/>
          <a:p>
            <a:pPr eaLnBrk="1" hangingPunct="1">
              <a:defRPr/>
            </a:pPr>
            <a:r>
              <a:rPr lang="en-US" sz="3600" b="0" i="1" smtClean="0"/>
              <a:t>Missouri &amp; Mississippi Rivers (Satellite view near St. Louis)</a:t>
            </a:r>
          </a:p>
        </p:txBody>
      </p:sp>
      <p:pic>
        <p:nvPicPr>
          <p:cNvPr id="41987" name="Picture 3" descr="FG09_20A"/>
          <p:cNvPicPr>
            <a:picLocks noChangeAspect="1" noChangeArrowheads="1"/>
          </p:cNvPicPr>
          <p:nvPr/>
        </p:nvPicPr>
        <p:blipFill>
          <a:blip r:embed="rId2" cstate="print"/>
          <a:srcRect/>
          <a:stretch>
            <a:fillRect/>
          </a:stretch>
        </p:blipFill>
        <p:spPr bwMode="auto">
          <a:xfrm>
            <a:off x="1143000" y="2133600"/>
            <a:ext cx="7010400" cy="4419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rrowheads="1"/>
          </p:cNvSpPr>
          <p:nvPr>
            <p:ph type="title"/>
          </p:nvPr>
        </p:nvSpPr>
        <p:spPr>
          <a:xfrm>
            <a:off x="828675" y="274638"/>
            <a:ext cx="7515225" cy="1116012"/>
          </a:xfrm>
        </p:spPr>
        <p:txBody>
          <a:bodyPr>
            <a:normAutofit fontScale="90000"/>
          </a:bodyPr>
          <a:lstStyle/>
          <a:p>
            <a:pPr eaLnBrk="1" hangingPunct="1">
              <a:defRPr/>
            </a:pPr>
            <a:r>
              <a:rPr lang="en-US" b="0" i="1" smtClean="0"/>
              <a:t>Same satellite view during flooding in 1993</a:t>
            </a:r>
          </a:p>
        </p:txBody>
      </p:sp>
      <p:pic>
        <p:nvPicPr>
          <p:cNvPr id="43011" name="Picture 3" descr="FG09_20B"/>
          <p:cNvPicPr>
            <a:picLocks noChangeAspect="1" noChangeArrowheads="1"/>
          </p:cNvPicPr>
          <p:nvPr/>
        </p:nvPicPr>
        <p:blipFill>
          <a:blip r:embed="rId2" cstate="print"/>
          <a:srcRect/>
          <a:stretch>
            <a:fillRect/>
          </a:stretch>
        </p:blipFill>
        <p:spPr bwMode="auto">
          <a:xfrm>
            <a:off x="1066800" y="1752600"/>
            <a:ext cx="7239000" cy="480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3" descr="FG09_20B"/>
          <p:cNvPicPr>
            <a:picLocks noChangeAspect="1" noChangeArrowheads="1"/>
          </p:cNvPicPr>
          <p:nvPr/>
        </p:nvPicPr>
        <p:blipFill>
          <a:blip r:embed="rId2" cstate="print"/>
          <a:srcRect/>
          <a:stretch>
            <a:fillRect/>
          </a:stretch>
        </p:blipFill>
        <p:spPr bwMode="auto">
          <a:xfrm>
            <a:off x="3858381" y="3352800"/>
            <a:ext cx="5285619" cy="3505200"/>
          </a:xfrm>
          <a:prstGeom prst="rect">
            <a:avLst/>
          </a:prstGeom>
          <a:noFill/>
          <a:ln w="9525">
            <a:noFill/>
            <a:miter lim="800000"/>
            <a:headEnd/>
            <a:tailEnd/>
          </a:ln>
        </p:spPr>
      </p:pic>
      <p:pic>
        <p:nvPicPr>
          <p:cNvPr id="4" name="Picture 3" descr="FG09_20A"/>
          <p:cNvPicPr>
            <a:picLocks noChangeAspect="1" noChangeArrowheads="1"/>
          </p:cNvPicPr>
          <p:nvPr/>
        </p:nvPicPr>
        <p:blipFill>
          <a:blip r:embed="rId3" cstate="print"/>
          <a:srcRect/>
          <a:stretch>
            <a:fillRect/>
          </a:stretch>
        </p:blipFill>
        <p:spPr bwMode="auto">
          <a:xfrm>
            <a:off x="0" y="0"/>
            <a:ext cx="5318234"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382</TotalTime>
  <Words>591</Words>
  <Application>Microsoft Office PowerPoint</Application>
  <PresentationFormat>On-screen Show (4:3)</PresentationFormat>
  <Paragraphs>120</Paragraphs>
  <Slides>22</Slides>
  <Notes>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Flow</vt:lpstr>
      <vt:lpstr>Young Streams vs. Old Streams</vt:lpstr>
      <vt:lpstr>How river systems change from young to mature!</vt:lpstr>
      <vt:lpstr>YOUNG Stream</vt:lpstr>
      <vt:lpstr>OLD Rivers</vt:lpstr>
      <vt:lpstr>Slide 5</vt:lpstr>
      <vt:lpstr>FLOODS</vt:lpstr>
      <vt:lpstr>Missouri &amp; Mississippi Rivers (Satellite view near St. Louis)</vt:lpstr>
      <vt:lpstr>Same satellite view during flooding in 1993</vt:lpstr>
      <vt:lpstr>Slide 9</vt:lpstr>
      <vt:lpstr>Slide 10</vt:lpstr>
      <vt:lpstr>Describe human decisions that increase the risk of flooding.</vt:lpstr>
      <vt:lpstr>FLOOD CONTROL</vt:lpstr>
      <vt:lpstr>Slide 13</vt:lpstr>
      <vt:lpstr>Slide 14</vt:lpstr>
      <vt:lpstr>Slide 15</vt:lpstr>
      <vt:lpstr>Slide 16</vt:lpstr>
      <vt:lpstr>LAG TIME</vt:lpstr>
      <vt:lpstr>3 ways to prevent flooding</vt:lpstr>
      <vt:lpstr>Trace the path(s) that 99% of water travels through the Great Lakes watershed.</vt:lpstr>
      <vt:lpstr>Slide 20</vt:lpstr>
      <vt:lpstr>Slide 21</vt:lpstr>
      <vt:lpstr>Great Lakes Watershed</vt:lpstr>
    </vt:vector>
  </TitlesOfParts>
  <Company>Grosse Pointe Public Schools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shelsob</dc:creator>
  <cp:lastModifiedBy>shelsob</cp:lastModifiedBy>
  <cp:revision>37</cp:revision>
  <dcterms:created xsi:type="dcterms:W3CDTF">2011-04-26T15:45:56Z</dcterms:created>
  <dcterms:modified xsi:type="dcterms:W3CDTF">2013-04-26T13:34:25Z</dcterms:modified>
</cp:coreProperties>
</file>